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302" r:id="rId2"/>
    <p:sldId id="257" r:id="rId3"/>
    <p:sldId id="319" r:id="rId4"/>
    <p:sldId id="300" r:id="rId5"/>
    <p:sldId id="281" r:id="rId6"/>
    <p:sldId id="271" r:id="rId7"/>
    <p:sldId id="292" r:id="rId8"/>
    <p:sldId id="291" r:id="rId9"/>
    <p:sldId id="293" r:id="rId10"/>
    <p:sldId id="296" r:id="rId11"/>
    <p:sldId id="297" r:id="rId12"/>
    <p:sldId id="262" r:id="rId13"/>
    <p:sldId id="315" r:id="rId14"/>
    <p:sldId id="314" r:id="rId15"/>
    <p:sldId id="316"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8398" autoAdjust="0"/>
  </p:normalViewPr>
  <p:slideViewPr>
    <p:cSldViewPr snapToGrid="0">
      <p:cViewPr varScale="1">
        <p:scale>
          <a:sx n="64" d="100"/>
          <a:sy n="64" d="100"/>
        </p:scale>
        <p:origin x="978"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620D89F-B47C-4CCF-9258-129424F0A266}" type="datetimeFigureOut">
              <a:rPr lang="ru-RU" smtClean="0"/>
              <a:t>25.03.2026</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9B4C0A-B926-41BC-9CB0-0F66DBBBC043}" type="slidenum">
              <a:rPr lang="ru-RU" smtClean="0"/>
              <a:t>‹#›</a:t>
            </a:fld>
            <a:endParaRPr lang="ru-RU"/>
          </a:p>
        </p:txBody>
      </p:sp>
    </p:spTree>
    <p:extLst>
      <p:ext uri="{BB962C8B-B14F-4D97-AF65-F5344CB8AC3E}">
        <p14:creationId xmlns:p14="http://schemas.microsoft.com/office/powerpoint/2010/main" val="33558152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B61BEF0D-F0BB-DE4B-95CE-6DB70DBA9567}" type="datetimeFigureOut">
              <a:rPr lang="en-US" dirty="0"/>
              <a:pPr/>
              <a:t>3/25/2026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3/25/2026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3/25/2026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3/25/2026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42A54C80-263E-416B-A8E0-580EDEADCBDC}" type="datetimeFigureOut">
              <a:rPr lang="en-US" dirty="0"/>
              <a:t>3/25/2026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B61BEF0D-F0BB-DE4B-95CE-6DB70DBA9567}" type="datetimeFigureOut">
              <a:rPr lang="en-US" dirty="0"/>
              <a:pPr/>
              <a:t>3/25/2026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3/25/2026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primechaniya.ru/sevastopol/stati/umri-_sasyk-sivash/" TargetMode="External"/><Relationship Id="rId2" Type="http://schemas.openxmlformats.org/officeDocument/2006/relationships/hyperlink" Target="http://ekomir.org/2017/11/27/kak-spasti-unikalnoe-krymskoe-ozero/" TargetMode="External"/><Relationship Id="rId1" Type="http://schemas.openxmlformats.org/officeDocument/2006/relationships/slideLayout" Target="../slideLayouts/slideLayout2.xml"/><Relationship Id="rId4" Type="http://schemas.openxmlformats.org/officeDocument/2006/relationships/hyperlink" Target="https://elen-ibn-jam.livejournal.com/5808.html"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83D18C6-ECDC-4D87-A72B-4096F34F033D}"/>
              </a:ext>
            </a:extLst>
          </p:cNvPr>
          <p:cNvSpPr>
            <a:spLocks noGrp="1"/>
          </p:cNvSpPr>
          <p:nvPr>
            <p:ph type="ctrTitle"/>
          </p:nvPr>
        </p:nvSpPr>
        <p:spPr>
          <a:xfrm>
            <a:off x="1507067" y="371061"/>
            <a:ext cx="7766936" cy="1735058"/>
          </a:xfrm>
        </p:spPr>
        <p:txBody>
          <a:bodyPr/>
          <a:lstStyle/>
          <a:p>
            <a:pPr algn="ctr"/>
            <a:r>
              <a:rPr lang="ru-RU" sz="6000" dirty="0">
                <a:latin typeface="Times New Roman" panose="02020603050405020304" pitchFamily="18" charset="0"/>
                <a:cs typeface="Times New Roman" panose="02020603050405020304" pitchFamily="18" charset="0"/>
              </a:rPr>
              <a:t>Озеро </a:t>
            </a:r>
            <a:r>
              <a:rPr lang="ru-RU" sz="6000" dirty="0" err="1">
                <a:latin typeface="Times New Roman" panose="02020603050405020304" pitchFamily="18" charset="0"/>
                <a:cs typeface="Times New Roman" panose="02020603050405020304" pitchFamily="18" charset="0"/>
              </a:rPr>
              <a:t>Сасык</a:t>
            </a:r>
            <a:r>
              <a:rPr lang="ru-RU" sz="6000" dirty="0">
                <a:latin typeface="Times New Roman" panose="02020603050405020304" pitchFamily="18" charset="0"/>
                <a:cs typeface="Times New Roman" panose="02020603050405020304" pitchFamily="18" charset="0"/>
              </a:rPr>
              <a:t>-Сиваш – жемчужина Крыма</a:t>
            </a:r>
          </a:p>
        </p:txBody>
      </p:sp>
      <p:sp>
        <p:nvSpPr>
          <p:cNvPr id="3" name="Подзаголовок 2">
            <a:extLst>
              <a:ext uri="{FF2B5EF4-FFF2-40B4-BE49-F238E27FC236}">
                <a16:creationId xmlns:a16="http://schemas.microsoft.com/office/drawing/2014/main" id="{05170843-A147-4F89-8377-A2268E9CE5DD}"/>
              </a:ext>
            </a:extLst>
          </p:cNvPr>
          <p:cNvSpPr>
            <a:spLocks noGrp="1"/>
          </p:cNvSpPr>
          <p:nvPr>
            <p:ph type="subTitle" idx="1"/>
          </p:nvPr>
        </p:nvSpPr>
        <p:spPr>
          <a:xfrm>
            <a:off x="5561351" y="4751881"/>
            <a:ext cx="3712652" cy="1409075"/>
          </a:xfrm>
        </p:spPr>
        <p:txBody>
          <a:bodyPr>
            <a:normAutofit/>
          </a:bodyPr>
          <a:lstStyle/>
          <a:p>
            <a:pPr>
              <a:lnSpc>
                <a:spcPct val="120000"/>
              </a:lnSpc>
            </a:pPr>
            <a:r>
              <a:rPr lang="ru-RU" sz="1900" dirty="0">
                <a:latin typeface="Times New Roman" panose="02020603050405020304" pitchFamily="18" charset="0"/>
                <a:cs typeface="Times New Roman" panose="02020603050405020304" pitchFamily="18" charset="0"/>
              </a:rPr>
              <a:t>. </a:t>
            </a:r>
          </a:p>
          <a:p>
            <a:endParaRPr lang="ru-RU" dirty="0"/>
          </a:p>
        </p:txBody>
      </p:sp>
      <p:sp>
        <p:nvSpPr>
          <p:cNvPr id="12" name="TextBox 11">
            <a:extLst>
              <a:ext uri="{FF2B5EF4-FFF2-40B4-BE49-F238E27FC236}">
                <a16:creationId xmlns:a16="http://schemas.microsoft.com/office/drawing/2014/main" id="{B7A9AAC3-0907-4600-BAB5-2685354B358A}"/>
              </a:ext>
            </a:extLst>
          </p:cNvPr>
          <p:cNvSpPr txBox="1"/>
          <p:nvPr/>
        </p:nvSpPr>
        <p:spPr>
          <a:xfrm>
            <a:off x="4289776" y="4360141"/>
            <a:ext cx="4984227" cy="1529521"/>
          </a:xfrm>
          <a:prstGeom prst="rect">
            <a:avLst/>
          </a:prstGeom>
          <a:noFill/>
        </p:spPr>
        <p:txBody>
          <a:bodyPr wrap="square">
            <a:spAutoFit/>
          </a:bodyPr>
          <a:lstStyle/>
          <a:p>
            <a:pPr>
              <a:lnSpc>
                <a:spcPct val="107000"/>
              </a:lnSpc>
              <a:spcAft>
                <a:spcPts val="0"/>
              </a:spcAft>
            </a:pPr>
            <a:r>
              <a:rPr lang="ru-RU"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П</a:t>
            </a:r>
            <a:r>
              <a:rPr lang="ru-RU" sz="18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одготовили:</a:t>
            </a:r>
          </a:p>
          <a:p>
            <a:pPr>
              <a:lnSpc>
                <a:spcPct val="107000"/>
              </a:lnSpc>
              <a:spcAft>
                <a:spcPts val="0"/>
              </a:spcAft>
            </a:pPr>
            <a:r>
              <a:rPr lang="ru-RU" sz="18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обучающаяся 8 класса ГБОУРК «Евпаторийская санаторная школа-интернат» Васильева </a:t>
            </a:r>
            <a:r>
              <a:rPr lang="ru-RU" sz="1800" dirty="0" err="1">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К</a:t>
            </a:r>
            <a:r>
              <a:rPr lang="ru-RU" dirty="0" err="1">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амила</a:t>
            </a:r>
            <a:r>
              <a:rPr lang="ru-RU"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a:t>
            </a:r>
          </a:p>
          <a:p>
            <a:pPr>
              <a:lnSpc>
                <a:spcPct val="107000"/>
              </a:lnSpc>
              <a:spcAft>
                <a:spcPts val="0"/>
              </a:spcAft>
            </a:pPr>
            <a:r>
              <a:rPr lang="ru-RU">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воспитатель Гаркуша Д.Е. </a:t>
            </a:r>
            <a:endParaRPr lang="ru-RU"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endParaRPr>
          </a:p>
          <a:p>
            <a:pPr>
              <a:lnSpc>
                <a:spcPct val="107000"/>
              </a:lnSpc>
              <a:spcAft>
                <a:spcPts val="0"/>
              </a:spcAft>
            </a:pPr>
            <a:endParaRPr lang="ru-RU" sz="16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186673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B498DF-9E8B-4115-AE1D-F6580DFB0137}"/>
              </a:ext>
            </a:extLst>
          </p:cNvPr>
          <p:cNvSpPr>
            <a:spLocks noGrp="1"/>
          </p:cNvSpPr>
          <p:nvPr>
            <p:ph type="title"/>
          </p:nvPr>
        </p:nvSpPr>
        <p:spPr>
          <a:xfrm>
            <a:off x="677334" y="609600"/>
            <a:ext cx="8596668" cy="1048378"/>
          </a:xfrm>
        </p:spPr>
        <p:txBody>
          <a:bodyPr>
            <a:noAutofit/>
          </a:bodyPr>
          <a:lstStyle/>
          <a:p>
            <a:pPr algn="ctr"/>
            <a:r>
              <a:rPr lang="ru-RU" sz="2800" dirty="0">
                <a:latin typeface="Times New Roman" panose="02020603050405020304" pitchFamily="18" charset="0"/>
                <a:cs typeface="Times New Roman" panose="02020603050405020304" pitchFamily="18" charset="0"/>
              </a:rPr>
              <a:t>Соленая (южная) часть озера</a:t>
            </a:r>
            <a:br>
              <a:rPr lang="ru-RU" sz="2800" dirty="0">
                <a:latin typeface="Times New Roman" panose="02020603050405020304" pitchFamily="18" charset="0"/>
                <a:cs typeface="Times New Roman" panose="02020603050405020304" pitchFamily="18" charset="0"/>
              </a:rPr>
            </a:br>
            <a:r>
              <a:rPr lang="ru-RU" sz="2800" dirty="0" err="1">
                <a:latin typeface="Times New Roman" panose="02020603050405020304" pitchFamily="18" charset="0"/>
                <a:cs typeface="Times New Roman" panose="02020603050405020304" pitchFamily="18" charset="0"/>
              </a:rPr>
              <a:t>Сасык</a:t>
            </a:r>
            <a:r>
              <a:rPr lang="ru-RU" sz="2800" dirty="0">
                <a:latin typeface="Times New Roman" panose="02020603050405020304" pitchFamily="18" charset="0"/>
                <a:cs typeface="Times New Roman" panose="02020603050405020304" pitchFamily="18" charset="0"/>
              </a:rPr>
              <a:t>-Сиваш. </a:t>
            </a:r>
            <a:endParaRPr lang="ru-RU" sz="3200" dirty="0"/>
          </a:p>
        </p:txBody>
      </p:sp>
      <p:sp>
        <p:nvSpPr>
          <p:cNvPr id="4" name="Объект 3">
            <a:extLst>
              <a:ext uri="{FF2B5EF4-FFF2-40B4-BE49-F238E27FC236}">
                <a16:creationId xmlns:a16="http://schemas.microsoft.com/office/drawing/2014/main" id="{714BFE55-D9CD-4B0B-9BC5-ABDDACED6AE8}"/>
              </a:ext>
            </a:extLst>
          </p:cNvPr>
          <p:cNvSpPr>
            <a:spLocks noGrp="1"/>
          </p:cNvSpPr>
          <p:nvPr>
            <p:ph idx="1"/>
          </p:nvPr>
        </p:nvSpPr>
        <p:spPr>
          <a:xfrm>
            <a:off x="677334" y="1657977"/>
            <a:ext cx="8596668" cy="4937695"/>
          </a:xfrm>
        </p:spPr>
        <p:txBody>
          <a:bodyPr>
            <a:noAutofit/>
          </a:bodyPr>
          <a:lstStyle/>
          <a:p>
            <a:pPr algn="just"/>
            <a:r>
              <a:rPr lang="ru-RU" sz="2000" dirty="0">
                <a:solidFill>
                  <a:schemeClr val="accent2"/>
                </a:solidFill>
                <a:latin typeface="Times New Roman" panose="02020603050405020304" pitchFamily="18" charset="0"/>
                <a:cs typeface="Times New Roman" panose="02020603050405020304" pitchFamily="18" charset="0"/>
              </a:rPr>
              <a:t>Когда летом температура воздуха доходит до 40 градусов и вода испаряется, то что остается, превращается в рассол, по научному - рапу. После того, как выпаривается и рапа, соль кристаллизуется. Поскольку, в озере живет водоросль </a:t>
            </a:r>
            <a:r>
              <a:rPr lang="ru-RU" sz="2000" dirty="0" err="1">
                <a:solidFill>
                  <a:schemeClr val="accent2"/>
                </a:solidFill>
                <a:latin typeface="Times New Roman" panose="02020603050405020304" pitchFamily="18" charset="0"/>
                <a:cs typeface="Times New Roman" panose="02020603050405020304" pitchFamily="18" charset="0"/>
              </a:rPr>
              <a:t>Dunaliella</a:t>
            </a:r>
            <a:r>
              <a:rPr lang="ru-RU" sz="2000" dirty="0">
                <a:solidFill>
                  <a:schemeClr val="accent2"/>
                </a:solidFill>
                <a:latin typeface="Times New Roman" panose="02020603050405020304" pitchFamily="18" charset="0"/>
                <a:cs typeface="Times New Roman" panose="02020603050405020304" pitchFamily="18" charset="0"/>
              </a:rPr>
              <a:t> </a:t>
            </a:r>
            <a:r>
              <a:rPr lang="ru-RU" sz="2000" dirty="0" err="1">
                <a:solidFill>
                  <a:schemeClr val="accent2"/>
                </a:solidFill>
                <a:latin typeface="Times New Roman" panose="02020603050405020304" pitchFamily="18" charset="0"/>
                <a:cs typeface="Times New Roman" panose="02020603050405020304" pitchFamily="18" charset="0"/>
              </a:rPr>
              <a:t>salina</a:t>
            </a:r>
            <a:r>
              <a:rPr lang="ru-RU" sz="2000" dirty="0">
                <a:solidFill>
                  <a:schemeClr val="accent2"/>
                </a:solidFill>
                <a:latin typeface="Times New Roman" panose="02020603050405020304" pitchFamily="18" charset="0"/>
                <a:cs typeface="Times New Roman" panose="02020603050405020304" pitchFamily="18" charset="0"/>
              </a:rPr>
              <a:t>, которая вырабатывает каротиноиды, то соль получается розовой.</a:t>
            </a:r>
          </a:p>
          <a:p>
            <a:pPr algn="just"/>
            <a:r>
              <a:rPr lang="ru-RU" sz="2000" dirty="0">
                <a:solidFill>
                  <a:schemeClr val="accent2"/>
                </a:solidFill>
                <a:latin typeface="Times New Roman" panose="02020603050405020304" pitchFamily="18" charset="0"/>
                <a:cs typeface="Times New Roman" panose="02020603050405020304" pitchFamily="18" charset="0"/>
              </a:rPr>
              <a:t>На озере производят соль по древним, дедовским рецептам - естественным путём выпаривая её из солёной воды под жарким крымским солнцем. Современный солепромысел на </a:t>
            </a:r>
            <a:r>
              <a:rPr lang="ru-RU" sz="2000" dirty="0" err="1">
                <a:solidFill>
                  <a:schemeClr val="accent2"/>
                </a:solidFill>
                <a:latin typeface="Times New Roman" panose="02020603050405020304" pitchFamily="18" charset="0"/>
                <a:cs typeface="Times New Roman" panose="02020603050405020304" pitchFamily="18" charset="0"/>
              </a:rPr>
              <a:t>Сасык</a:t>
            </a:r>
            <a:r>
              <a:rPr lang="ru-RU" sz="2000" dirty="0">
                <a:solidFill>
                  <a:schemeClr val="accent2"/>
                </a:solidFill>
                <a:latin typeface="Times New Roman" panose="02020603050405020304" pitchFamily="18" charset="0"/>
                <a:cs typeface="Times New Roman" panose="02020603050405020304" pitchFamily="18" charset="0"/>
              </a:rPr>
              <a:t>-Сиваше бы организован в 1989 году и занимает площадь около 360 гектаров земли в селе Прибрежное.</a:t>
            </a:r>
          </a:p>
          <a:p>
            <a:pPr algn="just"/>
            <a:r>
              <a:rPr lang="ru-RU" sz="2000" dirty="0">
                <a:solidFill>
                  <a:schemeClr val="accent2"/>
                </a:solidFill>
                <a:latin typeface="Times New Roman" panose="02020603050405020304" pitchFamily="18" charset="0"/>
                <a:cs typeface="Times New Roman" panose="02020603050405020304" pitchFamily="18" charset="0"/>
              </a:rPr>
              <a:t>Происходит это примерно так - в конце мая-начале июня рапу закачивают в садочные бассейны. После выпаривания воды на дне остается слой соли до 11 сантиметров, который содержит едва ли не все полезные элементы таблицы Менделеева. Соль осаждается на дно, выпариваясь под воздействием солнца и ветра.</a:t>
            </a:r>
          </a:p>
          <a:p>
            <a:endParaRPr lang="ru-RU"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80208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EB498DF-9E8B-4115-AE1D-F6580DFB0137}"/>
              </a:ext>
            </a:extLst>
          </p:cNvPr>
          <p:cNvSpPr>
            <a:spLocks noGrp="1"/>
          </p:cNvSpPr>
          <p:nvPr>
            <p:ph type="title"/>
          </p:nvPr>
        </p:nvSpPr>
        <p:spPr>
          <a:xfrm>
            <a:off x="677334" y="609600"/>
            <a:ext cx="8596668" cy="767024"/>
          </a:xfrm>
        </p:spPr>
        <p:txBody>
          <a:bodyPr>
            <a:noAutofit/>
          </a:bodyPr>
          <a:lstStyle/>
          <a:p>
            <a:pPr algn="ctr"/>
            <a:r>
              <a:rPr lang="ru-RU" sz="3200" dirty="0">
                <a:solidFill>
                  <a:schemeClr val="accent2"/>
                </a:solidFill>
                <a:latin typeface="Times New Roman" panose="02020603050405020304" pitchFamily="18" charset="0"/>
                <a:cs typeface="Times New Roman" panose="02020603050405020304" pitchFamily="18" charset="0"/>
              </a:rPr>
              <a:t>Экологические проблемы озера </a:t>
            </a:r>
            <a:r>
              <a:rPr lang="ru-RU" sz="3200" dirty="0" err="1">
                <a:solidFill>
                  <a:schemeClr val="accent2"/>
                </a:solidFill>
                <a:latin typeface="Times New Roman" panose="02020603050405020304" pitchFamily="18" charset="0"/>
                <a:cs typeface="Times New Roman" panose="02020603050405020304" pitchFamily="18" charset="0"/>
              </a:rPr>
              <a:t>Сасык</a:t>
            </a:r>
            <a:r>
              <a:rPr lang="ru-RU" sz="3200" dirty="0">
                <a:solidFill>
                  <a:schemeClr val="accent2"/>
                </a:solidFill>
                <a:latin typeface="Times New Roman" panose="02020603050405020304" pitchFamily="18" charset="0"/>
                <a:cs typeface="Times New Roman" panose="02020603050405020304" pitchFamily="18" charset="0"/>
              </a:rPr>
              <a:t>-Сиваш</a:t>
            </a:r>
            <a:endParaRPr lang="ru-RU" sz="3200" dirty="0">
              <a:solidFill>
                <a:schemeClr val="accent2"/>
              </a:solidFill>
            </a:endParaRPr>
          </a:p>
        </p:txBody>
      </p:sp>
      <p:sp>
        <p:nvSpPr>
          <p:cNvPr id="4" name="Объект 3">
            <a:extLst>
              <a:ext uri="{FF2B5EF4-FFF2-40B4-BE49-F238E27FC236}">
                <a16:creationId xmlns:a16="http://schemas.microsoft.com/office/drawing/2014/main" id="{5567E944-D262-466A-AC2D-E2068D15C7F2}"/>
              </a:ext>
            </a:extLst>
          </p:cNvPr>
          <p:cNvSpPr>
            <a:spLocks noGrp="1"/>
          </p:cNvSpPr>
          <p:nvPr>
            <p:ph idx="1"/>
          </p:nvPr>
        </p:nvSpPr>
        <p:spPr>
          <a:xfrm>
            <a:off x="677333" y="1215851"/>
            <a:ext cx="9081263" cy="5184950"/>
          </a:xfrm>
        </p:spPr>
        <p:txBody>
          <a:bodyPr/>
          <a:lstStyle/>
          <a:p>
            <a:pPr lvl="0">
              <a:lnSpc>
                <a:spcPts val="1650"/>
              </a:lnSpc>
              <a:buSzPts val="1000"/>
              <a:buFont typeface="Symbol" panose="05050102010706020507" pitchFamily="18" charset="2"/>
              <a:buChar char=""/>
              <a:tabLst>
                <a:tab pos="457200" algn="l"/>
              </a:tabLst>
            </a:pPr>
            <a:endParaRPr lang="ru-RU" sz="2000" b="1" dirty="0">
              <a:solidFill>
                <a:schemeClr val="accent1">
                  <a:lumMod val="50000"/>
                </a:schemeClr>
              </a:solidFill>
              <a:latin typeface="Times New Roman" panose="02020603050405020304" pitchFamily="18" charset="0"/>
              <a:ea typeface="Times New Roman" panose="02020603050405020304" pitchFamily="18" charset="0"/>
              <a:cs typeface="Times New Roman" panose="02020603050405020304" pitchFamily="18" charset="0"/>
            </a:endParaRPr>
          </a:p>
          <a:p>
            <a:pPr lvl="0" algn="just">
              <a:lnSpc>
                <a:spcPts val="1650"/>
              </a:lnSpc>
              <a:buSzPts val="1000"/>
              <a:buFont typeface="Symbol" panose="05050102010706020507" pitchFamily="18" charset="2"/>
              <a:buChar char=""/>
              <a:tabLst>
                <a:tab pos="457200" algn="l"/>
              </a:tabLst>
            </a:pPr>
            <a:r>
              <a:rPr lang="ru-RU" sz="24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Переливы пресной воды в солёную часть озера. Это происходит во время весенних паводков. В результате подтапливаются строения солепромысла.</a:t>
            </a:r>
          </a:p>
          <a:p>
            <a:pPr lvl="0" algn="just">
              <a:lnSpc>
                <a:spcPts val="1650"/>
              </a:lnSpc>
              <a:buSzPts val="1000"/>
              <a:buFont typeface="Symbol" panose="05050102010706020507" pitchFamily="18" charset="2"/>
              <a:buChar char=""/>
              <a:tabLst>
                <a:tab pos="457200" algn="l"/>
              </a:tabLst>
            </a:pPr>
            <a:endParaRPr lang="ru-RU" sz="24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endParaRPr>
          </a:p>
          <a:p>
            <a:pPr lvl="0" algn="just">
              <a:lnSpc>
                <a:spcPts val="1650"/>
              </a:lnSpc>
              <a:buSzPts val="1000"/>
              <a:buFont typeface="Symbol" panose="05050102010706020507" pitchFamily="18" charset="2"/>
              <a:buChar char=""/>
              <a:tabLst>
                <a:tab pos="457200" algn="l"/>
              </a:tabLst>
            </a:pPr>
            <a:r>
              <a:rPr lang="ru-RU" sz="24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Угроза экологической катастрофы в случае прорыва дамбы. Вода в озере опреснится, будут уничтожены запасы брома и магниевых солей. Также произойдёт засоление почв и затопление до 500 гектаров пахотных угодий. </a:t>
            </a:r>
          </a:p>
          <a:p>
            <a:pPr lvl="0" algn="just">
              <a:lnSpc>
                <a:spcPts val="1650"/>
              </a:lnSpc>
              <a:buSzPts val="1000"/>
              <a:buFont typeface="Symbol" panose="05050102010706020507" pitchFamily="18" charset="2"/>
              <a:buChar char=""/>
              <a:tabLst>
                <a:tab pos="457200" algn="l"/>
              </a:tabLst>
            </a:pPr>
            <a:endParaRPr lang="ru-RU" sz="24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endParaRPr>
          </a:p>
          <a:p>
            <a:pPr lvl="0" algn="just">
              <a:lnSpc>
                <a:spcPts val="1650"/>
              </a:lnSpc>
              <a:buSzPts val="1000"/>
              <a:buFont typeface="Symbol" panose="05050102010706020507" pitchFamily="18" charset="2"/>
              <a:buChar char=""/>
              <a:tabLst>
                <a:tab pos="457200" algn="l"/>
              </a:tabLst>
            </a:pPr>
            <a:r>
              <a:rPr lang="ru-RU" sz="24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Угроза уничтожения пересыпи. Добыча песка на западном побережье озера уничтожает пересыпь между озером и морем. Если процесс будет продолжаться бесконтрольно, пересыпь исчезнет, а с ней — автомобильная и железная дороги.</a:t>
            </a:r>
          </a:p>
          <a:p>
            <a:pPr lvl="0" algn="just">
              <a:lnSpc>
                <a:spcPts val="1650"/>
              </a:lnSpc>
              <a:buSzPts val="1000"/>
              <a:buFont typeface="Symbol" panose="05050102010706020507" pitchFamily="18" charset="2"/>
              <a:buChar char=""/>
              <a:tabLst>
                <a:tab pos="457200" algn="l"/>
              </a:tabLst>
            </a:pPr>
            <a:endParaRPr lang="ru-RU" sz="24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endParaRPr>
          </a:p>
          <a:p>
            <a:pPr lvl="0" algn="just">
              <a:lnSpc>
                <a:spcPts val="1650"/>
              </a:lnSpc>
              <a:spcAft>
                <a:spcPts val="600"/>
              </a:spcAft>
              <a:buSzPts val="1000"/>
              <a:buFont typeface="Symbol" panose="05050102010706020507" pitchFamily="18" charset="2"/>
              <a:buChar char=""/>
              <a:tabLst>
                <a:tab pos="457200" algn="l"/>
              </a:tabLst>
            </a:pPr>
            <a:r>
              <a:rPr lang="ru-RU" sz="24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Загрязнение озера химическими отходами. В основание дамбы, на мыс Красный, свозили отходы марганцевого производства с Сакского химзавода. В результате несколько гектаров сельхозугодий превратились в безжизненное пространство. </a:t>
            </a:r>
            <a:endParaRPr lang="ru-RU" sz="24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72762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FCDFE737-9BDF-412B-B3B8-AAAB1CC8738E}"/>
              </a:ext>
            </a:extLst>
          </p:cNvPr>
          <p:cNvSpPr>
            <a:spLocks noGrp="1"/>
          </p:cNvSpPr>
          <p:nvPr>
            <p:ph type="title"/>
          </p:nvPr>
        </p:nvSpPr>
        <p:spPr>
          <a:xfrm>
            <a:off x="677335" y="347715"/>
            <a:ext cx="8596668" cy="866488"/>
          </a:xfrm>
        </p:spPr>
        <p:txBody>
          <a:bodyPr>
            <a:noAutofit/>
          </a:bodyPr>
          <a:lstStyle/>
          <a:p>
            <a:pPr algn="ctr"/>
            <a:r>
              <a:rPr lang="ru-RU" sz="2800" dirty="0">
                <a:solidFill>
                  <a:schemeClr val="accent2"/>
                </a:solidFill>
                <a:latin typeface="Times New Roman" panose="02020603050405020304" pitchFamily="18" charset="0"/>
                <a:cs typeface="Times New Roman" panose="02020603050405020304" pitchFamily="18" charset="0"/>
              </a:rPr>
              <a:t>Пути решения экологических проблем озера </a:t>
            </a:r>
            <a:br>
              <a:rPr lang="ru-RU" sz="2800" dirty="0">
                <a:solidFill>
                  <a:schemeClr val="accent2"/>
                </a:solidFill>
                <a:latin typeface="Times New Roman" panose="02020603050405020304" pitchFamily="18" charset="0"/>
                <a:cs typeface="Times New Roman" panose="02020603050405020304" pitchFamily="18" charset="0"/>
              </a:rPr>
            </a:br>
            <a:r>
              <a:rPr lang="ru-RU" sz="2800" dirty="0" err="1">
                <a:solidFill>
                  <a:schemeClr val="accent2"/>
                </a:solidFill>
                <a:latin typeface="Times New Roman" panose="02020603050405020304" pitchFamily="18" charset="0"/>
                <a:cs typeface="Times New Roman" panose="02020603050405020304" pitchFamily="18" charset="0"/>
              </a:rPr>
              <a:t>Сасык</a:t>
            </a:r>
            <a:r>
              <a:rPr lang="ru-RU" sz="2800" dirty="0">
                <a:solidFill>
                  <a:schemeClr val="accent2"/>
                </a:solidFill>
                <a:latin typeface="Times New Roman" panose="02020603050405020304" pitchFamily="18" charset="0"/>
                <a:cs typeface="Times New Roman" panose="02020603050405020304" pitchFamily="18" charset="0"/>
              </a:rPr>
              <a:t>-Сиваш</a:t>
            </a:r>
          </a:p>
        </p:txBody>
      </p:sp>
      <p:sp>
        <p:nvSpPr>
          <p:cNvPr id="3" name="Текст 2">
            <a:extLst>
              <a:ext uri="{FF2B5EF4-FFF2-40B4-BE49-F238E27FC236}">
                <a16:creationId xmlns:a16="http://schemas.microsoft.com/office/drawing/2014/main" id="{1DF2B524-9A3C-4B49-84D1-39AAB64BB044}"/>
              </a:ext>
            </a:extLst>
          </p:cNvPr>
          <p:cNvSpPr>
            <a:spLocks noGrp="1"/>
          </p:cNvSpPr>
          <p:nvPr>
            <p:ph type="body" idx="1"/>
          </p:nvPr>
        </p:nvSpPr>
        <p:spPr>
          <a:xfrm>
            <a:off x="677335" y="1349116"/>
            <a:ext cx="8596668" cy="5161170"/>
          </a:xfrm>
        </p:spPr>
        <p:txBody>
          <a:bodyPr>
            <a:normAutofit fontScale="25000" lnSpcReduction="20000"/>
          </a:bodyPr>
          <a:lstStyle/>
          <a:p>
            <a:pPr marL="342900" lvl="0" indent="-342900">
              <a:lnSpc>
                <a:spcPts val="1650"/>
              </a:lnSpc>
              <a:spcBef>
                <a:spcPts val="600"/>
              </a:spcBef>
              <a:spcAft>
                <a:spcPts val="600"/>
              </a:spcAft>
              <a:buSzPts val="1000"/>
              <a:buFont typeface="Symbol" panose="05050102010706020507" pitchFamily="18" charset="2"/>
              <a:buChar char=""/>
              <a:tabLst>
                <a:tab pos="457200" algn="l"/>
              </a:tabLst>
            </a:pPr>
            <a:endParaRPr lang="ru-RU" sz="2900" b="1" dirty="0">
              <a:solidFill>
                <a:srgbClr val="333333"/>
              </a:solidFill>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ts val="1650"/>
              </a:lnSpc>
              <a:spcBef>
                <a:spcPts val="600"/>
              </a:spcBef>
              <a:spcAft>
                <a:spcPts val="600"/>
              </a:spcAft>
              <a:buSzPts val="1000"/>
              <a:buFont typeface="Symbol" panose="05050102010706020507" pitchFamily="18" charset="2"/>
              <a:buChar char=""/>
              <a:tabLst>
                <a:tab pos="457200" algn="l"/>
              </a:tabLst>
            </a:pPr>
            <a:r>
              <a:rPr lang="ru-RU" sz="8000" b="1"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Продолжать укреплять дамбу</a:t>
            </a:r>
            <a:r>
              <a:rPr lang="ru-RU" sz="80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8000" dirty="0">
                <a:solidFill>
                  <a:schemeClr val="accent2"/>
                </a:solidFill>
                <a:latin typeface="Times New Roman" panose="02020603050405020304" pitchFamily="18" charset="0"/>
                <a:cs typeface="Times New Roman" panose="02020603050405020304" pitchFamily="18" charset="0"/>
              </a:rPr>
              <a:t>на протяжении всех 12 км. </a:t>
            </a:r>
            <a:r>
              <a:rPr lang="ru-RU" sz="80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с использованием бетонных и свайных конструкций.</a:t>
            </a:r>
            <a:endParaRPr lang="ru-RU" sz="8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endParaRPr>
          </a:p>
          <a:p>
            <a:pPr marL="342900" lvl="0" indent="-342900">
              <a:lnSpc>
                <a:spcPts val="1650"/>
              </a:lnSpc>
              <a:spcAft>
                <a:spcPts val="600"/>
              </a:spcAft>
              <a:buSzPts val="1000"/>
              <a:buFont typeface="Symbol" panose="05050102010706020507" pitchFamily="18" charset="2"/>
              <a:buChar char=""/>
              <a:tabLst>
                <a:tab pos="457200" algn="l"/>
              </a:tabLst>
            </a:pPr>
            <a:r>
              <a:rPr lang="ru-RU" sz="8000" b="1"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Оптимизировать добычу песка на пересыпи</a:t>
            </a:r>
            <a:r>
              <a:rPr lang="ru-RU" sz="80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 по рекомендациям специалистов геологов, гидротехников и экологов </a:t>
            </a:r>
          </a:p>
          <a:p>
            <a:pPr marL="342900" lvl="0" indent="-342900">
              <a:lnSpc>
                <a:spcPts val="1650"/>
              </a:lnSpc>
              <a:spcAft>
                <a:spcPts val="600"/>
              </a:spcAft>
              <a:buSzPts val="1000"/>
              <a:buFont typeface="Symbol" panose="05050102010706020507" pitchFamily="18" charset="2"/>
              <a:buChar char=""/>
              <a:tabLst>
                <a:tab pos="457200" algn="l"/>
              </a:tabLst>
            </a:pPr>
            <a:r>
              <a:rPr lang="ru-RU" sz="8000" b="1"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Проводить постоянный экологический мониторинг</a:t>
            </a:r>
            <a:r>
              <a:rPr lang="ru-RU" sz="8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 санитарного состояния прибрежной зоны озера, особенно в летний сезон.</a:t>
            </a:r>
            <a:r>
              <a:rPr lang="ru-RU" sz="8000" dirty="0">
                <a:solidFill>
                  <a:schemeClr val="accent2"/>
                </a:solidFill>
                <a:latin typeface="Times New Roman" panose="02020603050405020304" pitchFamily="18" charset="0"/>
                <a:cs typeface="Times New Roman" panose="02020603050405020304" pitchFamily="18" charset="0"/>
              </a:rPr>
              <a:t> </a:t>
            </a:r>
          </a:p>
          <a:p>
            <a:pPr marL="342900" lvl="0" indent="-342900">
              <a:lnSpc>
                <a:spcPts val="1650"/>
              </a:lnSpc>
              <a:spcAft>
                <a:spcPts val="600"/>
              </a:spcAft>
              <a:buSzPts val="1000"/>
              <a:buFont typeface="Symbol" panose="05050102010706020507" pitchFamily="18" charset="2"/>
              <a:buChar char=""/>
              <a:tabLst>
                <a:tab pos="457200" algn="l"/>
              </a:tabLst>
            </a:pPr>
            <a:r>
              <a:rPr lang="ru-RU" sz="8000" b="1" dirty="0">
                <a:solidFill>
                  <a:schemeClr val="accent2"/>
                </a:solidFill>
                <a:latin typeface="Times New Roman" panose="02020603050405020304" pitchFamily="18" charset="0"/>
                <a:cs typeface="Times New Roman" panose="02020603050405020304" pitchFamily="18" charset="0"/>
              </a:rPr>
              <a:t>Создать природный национальный парк «</a:t>
            </a:r>
            <a:r>
              <a:rPr lang="ru-RU" sz="8000" b="1" dirty="0" err="1">
                <a:solidFill>
                  <a:schemeClr val="accent2"/>
                </a:solidFill>
                <a:latin typeface="Times New Roman" panose="02020603050405020304" pitchFamily="18" charset="0"/>
                <a:cs typeface="Times New Roman" panose="02020603050405020304" pitchFamily="18" charset="0"/>
              </a:rPr>
              <a:t>Сасык</a:t>
            </a:r>
            <a:r>
              <a:rPr lang="ru-RU" sz="8000" b="1" dirty="0">
                <a:solidFill>
                  <a:schemeClr val="accent2"/>
                </a:solidFill>
                <a:latin typeface="Times New Roman" panose="02020603050405020304" pitchFamily="18" charset="0"/>
                <a:cs typeface="Times New Roman" panose="02020603050405020304" pitchFamily="18" charset="0"/>
              </a:rPr>
              <a:t>-Сиваш»</a:t>
            </a:r>
            <a:r>
              <a:rPr lang="ru-RU" sz="8000" dirty="0">
                <a:solidFill>
                  <a:schemeClr val="accent2"/>
                </a:solidFill>
                <a:latin typeface="Times New Roman" panose="02020603050405020304" pitchFamily="18" charset="0"/>
                <a:cs typeface="Times New Roman" panose="02020603050405020304" pitchFamily="18" charset="0"/>
              </a:rPr>
              <a:t>. </a:t>
            </a:r>
          </a:p>
          <a:p>
            <a:pPr marL="342900" lvl="0" indent="-342900">
              <a:lnSpc>
                <a:spcPts val="1650"/>
              </a:lnSpc>
              <a:spcAft>
                <a:spcPts val="600"/>
              </a:spcAft>
              <a:buSzPts val="1000"/>
              <a:buFont typeface="Symbol" panose="05050102010706020507" pitchFamily="18" charset="2"/>
              <a:buChar char=""/>
              <a:tabLst>
                <a:tab pos="457200" algn="l"/>
              </a:tabLst>
            </a:pPr>
            <a:r>
              <a:rPr lang="ru-RU" sz="8000" b="1" dirty="0">
                <a:solidFill>
                  <a:schemeClr val="accent2"/>
                </a:solidFill>
                <a:latin typeface="Times New Roman" panose="02020603050405020304" pitchFamily="18" charset="0"/>
                <a:cs typeface="Times New Roman" panose="02020603050405020304" pitchFamily="18" charset="0"/>
              </a:rPr>
              <a:t>Осуществлять </a:t>
            </a:r>
            <a:r>
              <a:rPr lang="ru-RU" sz="8000" dirty="0">
                <a:solidFill>
                  <a:schemeClr val="accent2"/>
                </a:solidFill>
                <a:latin typeface="Times New Roman" panose="02020603050405020304" pitchFamily="18" charset="0"/>
                <a:cs typeface="Times New Roman" panose="02020603050405020304" pitchFamily="18" charset="0"/>
              </a:rPr>
              <a:t> зонирование территории, работы по </a:t>
            </a:r>
            <a:r>
              <a:rPr lang="ru-RU" sz="8000" dirty="0" err="1">
                <a:solidFill>
                  <a:schemeClr val="accent2"/>
                </a:solidFill>
                <a:latin typeface="Times New Roman" panose="02020603050405020304" pitchFamily="18" charset="0"/>
                <a:cs typeface="Times New Roman" panose="02020603050405020304" pitchFamily="18" charset="0"/>
              </a:rPr>
              <a:t>фитомелиорации</a:t>
            </a:r>
            <a:r>
              <a:rPr lang="ru-RU" sz="8000" dirty="0">
                <a:solidFill>
                  <a:schemeClr val="accent2"/>
                </a:solidFill>
                <a:latin typeface="Times New Roman" panose="02020603050405020304" pitchFamily="18" charset="0"/>
                <a:cs typeface="Times New Roman" panose="02020603050405020304" pitchFamily="18" charset="0"/>
              </a:rPr>
              <a:t>, создавать ландшафтные парки и аквапарки, а также зоны, адаптированные к песчаным солонцеватым почвам.</a:t>
            </a:r>
          </a:p>
          <a:p>
            <a:pPr marL="342900" lvl="0" indent="-342900">
              <a:lnSpc>
                <a:spcPts val="1650"/>
              </a:lnSpc>
              <a:spcAft>
                <a:spcPts val="600"/>
              </a:spcAft>
              <a:buSzPts val="1000"/>
              <a:buFont typeface="Symbol" panose="05050102010706020507" pitchFamily="18" charset="2"/>
              <a:buChar char=""/>
              <a:tabLst>
                <a:tab pos="457200" algn="l"/>
              </a:tabLst>
            </a:pPr>
            <a:r>
              <a:rPr lang="ru-RU" sz="8000" b="1" dirty="0">
                <a:solidFill>
                  <a:schemeClr val="accent2"/>
                </a:solidFill>
                <a:latin typeface="Times New Roman" panose="02020603050405020304" pitchFamily="18" charset="0"/>
                <a:cs typeface="Times New Roman" panose="02020603050405020304" pitchFamily="18" charset="0"/>
              </a:rPr>
              <a:t>Создать опреснительную станцию</a:t>
            </a:r>
            <a:r>
              <a:rPr lang="ru-RU" sz="8000" dirty="0">
                <a:solidFill>
                  <a:schemeClr val="accent2"/>
                </a:solidFill>
                <a:latin typeface="Times New Roman" panose="02020603050405020304" pitchFamily="18" charset="0"/>
                <a:cs typeface="Times New Roman" panose="02020603050405020304" pitchFamily="18" charset="0"/>
              </a:rPr>
              <a:t> для опреснения, очистки и доведения воды пресноводной части озера до санитарно-гигиенических норм.</a:t>
            </a:r>
          </a:p>
          <a:p>
            <a:pPr marL="342900" lvl="0" indent="-342900">
              <a:lnSpc>
                <a:spcPts val="1650"/>
              </a:lnSpc>
              <a:spcAft>
                <a:spcPts val="600"/>
              </a:spcAft>
              <a:buSzPts val="1000"/>
              <a:buFont typeface="Symbol" panose="05050102010706020507" pitchFamily="18" charset="2"/>
              <a:buChar char=""/>
              <a:tabLst>
                <a:tab pos="457200" algn="l"/>
              </a:tabLst>
            </a:pPr>
            <a:r>
              <a:rPr lang="ru-RU" sz="8000" b="1" dirty="0">
                <a:solidFill>
                  <a:schemeClr val="accent2"/>
                </a:solidFill>
                <a:latin typeface="Times New Roman" panose="02020603050405020304" pitchFamily="18" charset="0"/>
                <a:cs typeface="Times New Roman" panose="02020603050405020304" pitchFamily="18" charset="0"/>
              </a:rPr>
              <a:t>Направить пресную воду</a:t>
            </a:r>
            <a:r>
              <a:rPr lang="ru-RU" sz="8000" dirty="0">
                <a:solidFill>
                  <a:schemeClr val="accent2"/>
                </a:solidFill>
                <a:latin typeface="Times New Roman" panose="02020603050405020304" pitchFamily="18" charset="0"/>
                <a:cs typeface="Times New Roman" panose="02020603050405020304" pitchFamily="18" charset="0"/>
              </a:rPr>
              <a:t> по водоотводу на </a:t>
            </a:r>
            <a:r>
              <a:rPr lang="ru-RU" sz="8000" dirty="0" err="1">
                <a:solidFill>
                  <a:schemeClr val="accent2"/>
                </a:solidFill>
                <a:latin typeface="Times New Roman" panose="02020603050405020304" pitchFamily="18" charset="0"/>
                <a:cs typeface="Times New Roman" panose="02020603050405020304" pitchFamily="18" charset="0"/>
              </a:rPr>
              <a:t>фитомелиорацию</a:t>
            </a:r>
            <a:r>
              <a:rPr lang="ru-RU" sz="8000" dirty="0">
                <a:solidFill>
                  <a:schemeClr val="accent2"/>
                </a:solidFill>
                <a:latin typeface="Times New Roman" panose="02020603050405020304" pitchFamily="18" charset="0"/>
                <a:cs typeface="Times New Roman" panose="02020603050405020304" pitchFamily="18" charset="0"/>
              </a:rPr>
              <a:t> территории песчаной пересыпи, а также на обеспечение нужд курортно-рекреационной отрасли.</a:t>
            </a:r>
          </a:p>
          <a:p>
            <a:pPr marL="342900" lvl="0" indent="-342900">
              <a:lnSpc>
                <a:spcPts val="1650"/>
              </a:lnSpc>
              <a:spcAft>
                <a:spcPts val="600"/>
              </a:spcAft>
              <a:buSzPts val="1000"/>
              <a:buFont typeface="Symbol" panose="05050102010706020507" pitchFamily="18" charset="2"/>
              <a:buChar char=""/>
              <a:tabLst>
                <a:tab pos="457200" algn="l"/>
              </a:tabLst>
            </a:pPr>
            <a:endParaRPr lang="ru-RU" sz="80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7899889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0C3186-1C3E-42D2-9388-98048CED0AED}"/>
              </a:ext>
            </a:extLst>
          </p:cNvPr>
          <p:cNvSpPr>
            <a:spLocks noGrp="1"/>
          </p:cNvSpPr>
          <p:nvPr>
            <p:ph type="title"/>
          </p:nvPr>
        </p:nvSpPr>
        <p:spPr>
          <a:xfrm>
            <a:off x="677334" y="609600"/>
            <a:ext cx="8596668" cy="1309141"/>
          </a:xfrm>
        </p:spPr>
        <p:txBody>
          <a:bodyPr>
            <a:noAutofit/>
          </a:bodyPr>
          <a:lstStyle/>
          <a:p>
            <a:pPr algn="ctr"/>
            <a:r>
              <a:rPr lang="ru-RU" sz="2800" dirty="0">
                <a:solidFill>
                  <a:schemeClr val="accent2"/>
                </a:solidFill>
                <a:latin typeface="Times New Roman" panose="02020603050405020304" pitchFamily="18" charset="0"/>
                <a:cs typeface="Times New Roman" panose="02020603050405020304" pitchFamily="18" charset="0"/>
              </a:rPr>
              <a:t>Пути решения некоторых экологических проблем озера </a:t>
            </a:r>
            <a:r>
              <a:rPr lang="ru-RU" sz="2800" dirty="0" err="1">
                <a:solidFill>
                  <a:schemeClr val="accent2"/>
                </a:solidFill>
                <a:latin typeface="Times New Roman" panose="02020603050405020304" pitchFamily="18" charset="0"/>
                <a:cs typeface="Times New Roman" panose="02020603050405020304" pitchFamily="18" charset="0"/>
              </a:rPr>
              <a:t>Сасык</a:t>
            </a:r>
            <a:r>
              <a:rPr lang="ru-RU" sz="2800" dirty="0">
                <a:solidFill>
                  <a:schemeClr val="accent2"/>
                </a:solidFill>
                <a:latin typeface="Times New Roman" panose="02020603050405020304" pitchFamily="18" charset="0"/>
                <a:cs typeface="Times New Roman" panose="02020603050405020304" pitchFamily="18" charset="0"/>
              </a:rPr>
              <a:t>-Сиваш силами старшеклассников</a:t>
            </a:r>
            <a:br>
              <a:rPr lang="ru-RU" sz="2800" dirty="0">
                <a:solidFill>
                  <a:schemeClr val="accent2"/>
                </a:solidFill>
                <a:latin typeface="Times New Roman" panose="02020603050405020304" pitchFamily="18" charset="0"/>
                <a:cs typeface="Times New Roman" panose="02020603050405020304" pitchFamily="18" charset="0"/>
              </a:rPr>
            </a:br>
            <a:r>
              <a:rPr lang="ru-RU" sz="2800" dirty="0">
                <a:solidFill>
                  <a:schemeClr val="accent2"/>
                </a:solidFill>
                <a:latin typeface="Times New Roman" panose="02020603050405020304" pitchFamily="18" charset="0"/>
                <a:cs typeface="Times New Roman" panose="02020603050405020304" pitchFamily="18" charset="0"/>
              </a:rPr>
              <a:t> школ Евпатории</a:t>
            </a:r>
            <a:br>
              <a:rPr lang="ru-RU" sz="2800" dirty="0">
                <a:solidFill>
                  <a:schemeClr val="accent2"/>
                </a:solidFill>
                <a:latin typeface="Times New Roman" panose="02020603050405020304" pitchFamily="18" charset="0"/>
                <a:cs typeface="Times New Roman" panose="02020603050405020304" pitchFamily="18" charset="0"/>
              </a:rPr>
            </a:br>
            <a:endParaRPr lang="ru-RU" sz="2800" dirty="0"/>
          </a:p>
        </p:txBody>
      </p:sp>
      <p:sp>
        <p:nvSpPr>
          <p:cNvPr id="3" name="Объект 2">
            <a:extLst>
              <a:ext uri="{FF2B5EF4-FFF2-40B4-BE49-F238E27FC236}">
                <a16:creationId xmlns:a16="http://schemas.microsoft.com/office/drawing/2014/main" id="{AD5030B5-6229-4024-8CFB-9C18086CE349}"/>
              </a:ext>
            </a:extLst>
          </p:cNvPr>
          <p:cNvSpPr>
            <a:spLocks noGrp="1"/>
          </p:cNvSpPr>
          <p:nvPr>
            <p:ph idx="1"/>
          </p:nvPr>
        </p:nvSpPr>
        <p:spPr>
          <a:xfrm>
            <a:off x="677334" y="2218543"/>
            <a:ext cx="8596668" cy="4287187"/>
          </a:xfrm>
        </p:spPr>
        <p:txBody>
          <a:bodyPr>
            <a:normAutofit/>
          </a:bodyPr>
          <a:lstStyle/>
          <a:p>
            <a:pPr marL="575945" algn="just">
              <a:spcAft>
                <a:spcPts val="0"/>
              </a:spcAft>
              <a:tabLst>
                <a:tab pos="457200" algn="l"/>
              </a:tabLst>
            </a:pPr>
            <a:r>
              <a:rPr lang="ru-RU" sz="2400" kern="1200" dirty="0">
                <a:solidFill>
                  <a:schemeClr val="accent2"/>
                </a:solidFill>
                <a:effectLst/>
                <a:latin typeface="Times New Roman" panose="02020603050405020304" pitchFamily="18" charset="0"/>
                <a:ea typeface="Times New Roman" panose="02020603050405020304" pitchFamily="18" charset="0"/>
              </a:rPr>
              <a:t>Организовать экологическое волонтерское движение старшеклассников «</a:t>
            </a:r>
            <a:r>
              <a:rPr lang="ru-RU" sz="2400" kern="1200" dirty="0" err="1">
                <a:solidFill>
                  <a:schemeClr val="accent2"/>
                </a:solidFill>
                <a:effectLst/>
                <a:latin typeface="Times New Roman" panose="02020603050405020304" pitchFamily="18" charset="0"/>
                <a:ea typeface="Times New Roman" panose="02020603050405020304" pitchFamily="18" charset="0"/>
              </a:rPr>
              <a:t>Сасык</a:t>
            </a:r>
            <a:r>
              <a:rPr lang="ru-RU" sz="2400" kern="1200" dirty="0">
                <a:solidFill>
                  <a:schemeClr val="accent2"/>
                </a:solidFill>
                <a:effectLst/>
                <a:latin typeface="Times New Roman" panose="02020603050405020304" pitchFamily="18" charset="0"/>
                <a:ea typeface="Times New Roman" panose="02020603050405020304" pitchFamily="18" charset="0"/>
              </a:rPr>
              <a:t>-Сиваш – жемчужина Крыма».</a:t>
            </a:r>
          </a:p>
          <a:p>
            <a:pPr marL="575945" algn="just">
              <a:spcAft>
                <a:spcPts val="0"/>
              </a:spcAft>
              <a:tabLst>
                <a:tab pos="457200" algn="l"/>
              </a:tabLst>
            </a:pPr>
            <a:r>
              <a:rPr lang="ru-RU" sz="2400" kern="1200" dirty="0">
                <a:solidFill>
                  <a:schemeClr val="accent2"/>
                </a:solidFill>
                <a:effectLst/>
                <a:latin typeface="Times New Roman" panose="02020603050405020304" pitchFamily="18" charset="0"/>
                <a:ea typeface="Calibri" panose="020F0502020204030204" pitchFamily="34" charset="0"/>
              </a:rPr>
              <a:t>Проводить постоянный экологический мониторинг</a:t>
            </a:r>
            <a:r>
              <a:rPr lang="ru-RU" sz="2400" dirty="0">
                <a:solidFill>
                  <a:schemeClr val="accent2"/>
                </a:solidFill>
              </a:rPr>
              <a:t> </a:t>
            </a:r>
            <a:r>
              <a:rPr lang="ru-RU" sz="2400" kern="1200" dirty="0">
                <a:solidFill>
                  <a:schemeClr val="accent2"/>
                </a:solidFill>
                <a:effectLst/>
                <a:latin typeface="Times New Roman" panose="02020603050405020304" pitchFamily="18" charset="0"/>
                <a:ea typeface="Calibri" panose="020F0502020204030204" pitchFamily="34" charset="0"/>
              </a:rPr>
              <a:t>санитарного состояния прибрежной зоны озера,</a:t>
            </a:r>
            <a:r>
              <a:rPr lang="ru-RU" sz="2400" dirty="0">
                <a:solidFill>
                  <a:schemeClr val="accent2"/>
                </a:solidFill>
              </a:rPr>
              <a:t> </a:t>
            </a:r>
            <a:r>
              <a:rPr lang="ru-RU" sz="2400" kern="1200" dirty="0">
                <a:solidFill>
                  <a:schemeClr val="accent2"/>
                </a:solidFill>
                <a:effectLst/>
                <a:latin typeface="Times New Roman" panose="02020603050405020304" pitchFamily="18" charset="0"/>
                <a:ea typeface="Calibri" panose="020F0502020204030204" pitchFamily="34" charset="0"/>
              </a:rPr>
              <a:t>особенно в летний сезон.</a:t>
            </a:r>
            <a:r>
              <a:rPr lang="ru-RU" sz="2400" kern="1200" dirty="0">
                <a:solidFill>
                  <a:schemeClr val="accent2"/>
                </a:solidFill>
                <a:effectLst/>
                <a:latin typeface="Times New Roman" panose="02020603050405020304" pitchFamily="18" charset="0"/>
                <a:ea typeface="Times New Roman" panose="02020603050405020304" pitchFamily="18" charset="0"/>
              </a:rPr>
              <a:t> </a:t>
            </a:r>
          </a:p>
          <a:p>
            <a:pPr marL="575945">
              <a:spcAft>
                <a:spcPts val="0"/>
              </a:spcAft>
              <a:tabLst>
                <a:tab pos="457200" algn="l"/>
              </a:tabLst>
            </a:pPr>
            <a:r>
              <a:rPr lang="ru-RU" sz="24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Участвовать в с</a:t>
            </a:r>
            <a:r>
              <a:rPr lang="ru-RU" sz="2400" kern="1200"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оздании природного национального парка «</a:t>
            </a:r>
            <a:r>
              <a:rPr lang="ru-RU" sz="2400" kern="1200"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Сасык</a:t>
            </a:r>
            <a:r>
              <a:rPr lang="ru-RU" sz="2400" kern="1200"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-Сиваш» - </a:t>
            </a:r>
            <a:r>
              <a:rPr lang="ru-RU" sz="2400" dirty="0">
                <a:solidFill>
                  <a:schemeClr val="accent2"/>
                </a:solidFill>
                <a:latin typeface="Times New Roman" panose="02020603050405020304" pitchFamily="18" charset="0"/>
                <a:cs typeface="Times New Roman" panose="02020603050405020304" pitchFamily="18" charset="0"/>
              </a:rPr>
              <a:t>вносить предложения </a:t>
            </a:r>
            <a:r>
              <a:rPr lang="ru-RU" sz="24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по</a:t>
            </a:r>
            <a:r>
              <a:rPr lang="ru-RU" sz="2400" kern="1200"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 зонированию территории, </a:t>
            </a:r>
            <a:r>
              <a:rPr lang="ru-RU" sz="2400" kern="1200" dirty="0" err="1">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фитомелиорации</a:t>
            </a:r>
            <a:r>
              <a:rPr lang="ru-RU" sz="24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 участвовать в </a:t>
            </a:r>
            <a:r>
              <a:rPr lang="ru-RU" sz="2400" kern="1200"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создании ландшафтных парков, а также зон, адаптированных к песчаным солонцеватым почвам</a:t>
            </a:r>
            <a:endParaRPr lang="ru-RU" sz="2400" dirty="0">
              <a:solidFill>
                <a:schemeClr val="accent2"/>
              </a:solidFill>
              <a:effectLst/>
              <a:latin typeface="Times New Roman" panose="02020603050405020304" pitchFamily="18" charset="0"/>
              <a:cs typeface="Times New Roman" panose="02020603050405020304" pitchFamily="18" charset="0"/>
            </a:endParaRPr>
          </a:p>
          <a:p>
            <a:pPr marL="342900" lvl="0" indent="-342900" algn="just">
              <a:lnSpc>
                <a:spcPts val="1650"/>
              </a:lnSpc>
              <a:spcAft>
                <a:spcPts val="600"/>
              </a:spcAft>
              <a:buSzPts val="1000"/>
              <a:buFont typeface="Symbol" panose="05050102010706020507" pitchFamily="18" charset="2"/>
              <a:buChar char=""/>
              <a:tabLst>
                <a:tab pos="457200" algn="l"/>
              </a:tabLst>
            </a:pPr>
            <a:endParaRPr lang="ru-RU" sz="18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20615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7F5DF7-882C-4D2D-BD54-1427309147EC}"/>
              </a:ext>
            </a:extLst>
          </p:cNvPr>
          <p:cNvSpPr>
            <a:spLocks noGrp="1"/>
          </p:cNvSpPr>
          <p:nvPr>
            <p:ph type="title"/>
          </p:nvPr>
        </p:nvSpPr>
        <p:spPr/>
        <p:txBody>
          <a:bodyPr/>
          <a:lstStyle/>
          <a:p>
            <a:r>
              <a:rPr lang="ru-RU" sz="3600" dirty="0">
                <a:effectLst/>
                <a:latin typeface="Times New Roman" panose="02020603050405020304" pitchFamily="18" charset="0"/>
                <a:ea typeface="Calibri" panose="020F0502020204030204" pitchFamily="34" charset="0"/>
                <a:cs typeface="Times New Roman" panose="02020603050405020304" pitchFamily="18" charset="0"/>
              </a:rPr>
              <a:t>Десятилетие восстановления экосистем</a:t>
            </a:r>
            <a:endParaRPr lang="ru-RU" dirty="0"/>
          </a:p>
        </p:txBody>
      </p:sp>
      <p:sp>
        <p:nvSpPr>
          <p:cNvPr id="3" name="Объект 2">
            <a:extLst>
              <a:ext uri="{FF2B5EF4-FFF2-40B4-BE49-F238E27FC236}">
                <a16:creationId xmlns:a16="http://schemas.microsoft.com/office/drawing/2014/main" id="{1EF640B4-AB76-4A12-A97A-85E1DE58BD1F}"/>
              </a:ext>
            </a:extLst>
          </p:cNvPr>
          <p:cNvSpPr>
            <a:spLocks noGrp="1"/>
          </p:cNvSpPr>
          <p:nvPr>
            <p:ph idx="1"/>
          </p:nvPr>
        </p:nvSpPr>
        <p:spPr>
          <a:xfrm>
            <a:off x="677334" y="2160589"/>
            <a:ext cx="8596668" cy="4087811"/>
          </a:xfrm>
        </p:spPr>
        <p:txBody>
          <a:bodyPr>
            <a:normAutofit fontScale="85000" lnSpcReduction="20000"/>
          </a:bodyPr>
          <a:lstStyle/>
          <a:p>
            <a:r>
              <a:rPr lang="ru-RU" sz="32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Чтобы сохранить планету, а значит человеческую цивилизацию, Организация объединенных наций (ООН) инициировала процесс восстановления экосистем.</a:t>
            </a:r>
          </a:p>
          <a:p>
            <a:r>
              <a:rPr lang="ru-RU" sz="32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 5 июня 2021 года, во Всемирный день окружающей среды, началось Десятилетие восстановления экосистем Планеты. </a:t>
            </a:r>
          </a:p>
          <a:p>
            <a:r>
              <a:rPr lang="ru-RU" sz="32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Этот процесс инициирован Организацией объединенных наций для того, чтобы остановить и обратить вспять деградацию экосистем на нашей планете.</a:t>
            </a:r>
            <a:endParaRPr lang="ru-RU" sz="32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905056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988DAF19-4522-4628-90B5-55AF6C4D3305}"/>
              </a:ext>
            </a:extLst>
          </p:cNvPr>
          <p:cNvSpPr>
            <a:spLocks noGrp="1"/>
          </p:cNvSpPr>
          <p:nvPr>
            <p:ph type="title"/>
          </p:nvPr>
        </p:nvSpPr>
        <p:spPr/>
        <p:txBody>
          <a:bodyPr>
            <a:normAutofit/>
          </a:bodyPr>
          <a:lstStyle/>
          <a:p>
            <a:r>
              <a:rPr lang="ru-RU" sz="3200" dirty="0">
                <a:latin typeface="Times New Roman" panose="02020603050405020304" pitchFamily="18" charset="0"/>
                <a:cs typeface="Times New Roman" panose="02020603050405020304" pitchFamily="18" charset="0"/>
              </a:rPr>
              <a:t>Документ, которым может руководствоваться юный эколог, экологический волонтер</a:t>
            </a:r>
          </a:p>
        </p:txBody>
      </p:sp>
      <p:sp>
        <p:nvSpPr>
          <p:cNvPr id="3" name="Объект 2">
            <a:extLst>
              <a:ext uri="{FF2B5EF4-FFF2-40B4-BE49-F238E27FC236}">
                <a16:creationId xmlns:a16="http://schemas.microsoft.com/office/drawing/2014/main" id="{1A173EF3-81AF-4CF7-90E7-F6CE3B81ADB9}"/>
              </a:ext>
            </a:extLst>
          </p:cNvPr>
          <p:cNvSpPr>
            <a:spLocks noGrp="1"/>
          </p:cNvSpPr>
          <p:nvPr>
            <p:ph idx="1"/>
          </p:nvPr>
        </p:nvSpPr>
        <p:spPr/>
        <p:txBody>
          <a:bodyPr>
            <a:normAutofit lnSpcReduction="10000"/>
          </a:bodyPr>
          <a:lstStyle/>
          <a:p>
            <a:r>
              <a:rPr lang="ru-RU" sz="2000" dirty="0">
                <a:solidFill>
                  <a:schemeClr val="accent2"/>
                </a:solidFill>
                <a:effectLst/>
                <a:latin typeface="Times New Roman" panose="02020603050405020304" pitchFamily="18" charset="0"/>
                <a:ea typeface="Calibri" panose="020F0502020204030204" pitchFamily="34" charset="0"/>
              </a:rPr>
              <a:t>Для поддержки возрождения экосистем по всему миру Организация ООН по окружающей среде (ЮНЕП) опубликовала практическое руководство по восстановлению экосистем. </a:t>
            </a:r>
          </a:p>
          <a:p>
            <a:r>
              <a:rPr lang="ru-RU" sz="2000" dirty="0">
                <a:solidFill>
                  <a:schemeClr val="accent2"/>
                </a:solidFill>
                <a:effectLst/>
                <a:latin typeface="Times New Roman" panose="02020603050405020304" pitchFamily="18" charset="0"/>
                <a:ea typeface="Calibri" panose="020F0502020204030204" pitchFamily="34" charset="0"/>
              </a:rPr>
              <a:t>Пособие по восстановлению экосистем, выпущенное в начале Десятилетия ООН по восстановлению экосистем (2021-2030 гг.), представляет собой введение в ряд действий, которые могут замедлить и остановить деградацию экосистем и способствовать их восстановлению</a:t>
            </a:r>
            <a:r>
              <a:rPr lang="ru-RU" sz="2000" dirty="0">
                <a:effectLst/>
                <a:latin typeface="Times New Roman" panose="02020603050405020304" pitchFamily="18" charset="0"/>
                <a:ea typeface="Calibri" panose="020F0502020204030204" pitchFamily="34" charset="0"/>
              </a:rPr>
              <a:t>.</a:t>
            </a:r>
          </a:p>
          <a:p>
            <a:r>
              <a:rPr lang="ru-RU" sz="2000" dirty="0">
                <a:solidFill>
                  <a:schemeClr val="accent2"/>
                </a:solidFill>
                <a:latin typeface="Times New Roman" panose="02020603050405020304" pitchFamily="18" charset="0"/>
                <a:cs typeface="Times New Roman" panose="02020603050405020304" pitchFamily="18" charset="0"/>
              </a:rPr>
              <a:t>Использованные источники информации и фотографий</a:t>
            </a:r>
          </a:p>
          <a:p>
            <a:r>
              <a:rPr lang="ru-RU" sz="2000" dirty="0">
                <a:solidFill>
                  <a:schemeClr val="accent2"/>
                </a:solidFill>
                <a:latin typeface="Times New Roman" panose="02020603050405020304" pitchFamily="18" charset="0"/>
                <a:cs typeface="Times New Roman" panose="02020603050405020304" pitchFamily="18" charset="0"/>
              </a:rPr>
              <a:t> </a:t>
            </a:r>
            <a:r>
              <a:rPr lang="ru-RU" sz="2000" u="sng" dirty="0">
                <a:solidFill>
                  <a:schemeClr val="accent2"/>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ekomir.org</a:t>
            </a:r>
            <a:endParaRPr lang="ru-RU" sz="2000" u="sng" dirty="0">
              <a:solidFill>
                <a:schemeClr val="accent2"/>
              </a:solidFill>
              <a:latin typeface="Times New Roman" panose="02020603050405020304" pitchFamily="18" charset="0"/>
              <a:cs typeface="Times New Roman" panose="02020603050405020304" pitchFamily="18" charset="0"/>
            </a:endParaRPr>
          </a:p>
          <a:p>
            <a:r>
              <a:rPr lang="ru-RU" sz="2000" u="sng" dirty="0">
                <a:solidFill>
                  <a:schemeClr val="accent2"/>
                </a:solidFill>
                <a:latin typeface="Times New Roman" panose="02020603050405020304" pitchFamily="18" charset="0"/>
                <a:cs typeface="Times New Roman" panose="02020603050405020304" pitchFamily="18" charset="0"/>
                <a:hlinkClick r:id="rId2">
                  <a:extLst>
                    <a:ext uri="{A12FA001-AC4F-418D-AE19-62706E023703}">
                      <ahyp:hlinkClr xmlns:ahyp="http://schemas.microsoft.com/office/drawing/2018/hyperlinkcolor" val="tx"/>
                    </a:ext>
                  </a:extLst>
                </a:hlinkClick>
              </a:rPr>
              <a:t>ekomir.org</a:t>
            </a:r>
            <a:r>
              <a:rPr lang="ru-RU" sz="2000" u="sng" dirty="0">
                <a:solidFill>
                  <a:schemeClr val="accent2"/>
                </a:solidFill>
                <a:latin typeface="Times New Roman" panose="02020603050405020304" pitchFamily="18" charset="0"/>
                <a:cs typeface="Times New Roman" panose="02020603050405020304" pitchFamily="18" charset="0"/>
                <a:hlinkClick r:id="rId3">
                  <a:extLst>
                    <a:ext uri="{A12FA001-AC4F-418D-AE19-62706E023703}">
                      <ahyp:hlinkClr xmlns:ahyp="http://schemas.microsoft.com/office/drawing/2018/hyperlinkcolor" val="tx"/>
                    </a:ext>
                  </a:extLst>
                </a:hlinkClick>
              </a:rPr>
              <a:t>primechaniya.ru</a:t>
            </a:r>
            <a:endParaRPr lang="ru-RU" sz="2000" u="sng" dirty="0">
              <a:solidFill>
                <a:schemeClr val="accent2"/>
              </a:solidFill>
              <a:latin typeface="Times New Roman" panose="02020603050405020304" pitchFamily="18" charset="0"/>
              <a:cs typeface="Times New Roman" panose="02020603050405020304" pitchFamily="18" charset="0"/>
            </a:endParaRPr>
          </a:p>
          <a:p>
            <a:r>
              <a:rPr lang="ru-RU" sz="2000" u="sng" dirty="0">
                <a:solidFill>
                  <a:schemeClr val="accent2"/>
                </a:solidFill>
                <a:latin typeface="Times New Roman" panose="02020603050405020304" pitchFamily="18" charset="0"/>
                <a:cs typeface="Times New Roman" panose="02020603050405020304" pitchFamily="18" charset="0"/>
                <a:hlinkClick r:id="rId4">
                  <a:extLst>
                    <a:ext uri="{A12FA001-AC4F-418D-AE19-62706E023703}">
                      <ahyp:hlinkClr xmlns:ahyp="http://schemas.microsoft.com/office/drawing/2018/hyperlinkcolor" val="tx"/>
                    </a:ext>
                  </a:extLst>
                </a:hlinkClick>
              </a:rPr>
              <a:t>elen-ibn-jam.livejournal.com</a:t>
            </a:r>
            <a:endParaRPr lang="ru-RU" sz="2000" dirty="0">
              <a:solidFill>
                <a:schemeClr val="accent2"/>
              </a:solidFill>
              <a:latin typeface="Times New Roman" panose="02020603050405020304" pitchFamily="18" charset="0"/>
              <a:cs typeface="Times New Roman" panose="02020603050405020304" pitchFamily="18" charset="0"/>
            </a:endParaRPr>
          </a:p>
          <a:p>
            <a:endParaRPr lang="ru-RU" sz="2000" dirty="0"/>
          </a:p>
        </p:txBody>
      </p:sp>
    </p:spTree>
    <p:extLst>
      <p:ext uri="{BB962C8B-B14F-4D97-AF65-F5344CB8AC3E}">
        <p14:creationId xmlns:p14="http://schemas.microsoft.com/office/powerpoint/2010/main" val="14953566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5D422A-4372-4A0D-BD82-4178828CE4AB}"/>
              </a:ext>
            </a:extLst>
          </p:cNvPr>
          <p:cNvSpPr>
            <a:spLocks noGrp="1"/>
          </p:cNvSpPr>
          <p:nvPr>
            <p:ph type="title"/>
          </p:nvPr>
        </p:nvSpPr>
        <p:spPr>
          <a:xfrm>
            <a:off x="677334" y="609600"/>
            <a:ext cx="8596668" cy="1114269"/>
          </a:xfrm>
        </p:spPr>
        <p:txBody>
          <a:bodyPr>
            <a:normAutofit/>
          </a:bodyPr>
          <a:lstStyle/>
          <a:p>
            <a:pPr algn="ctr"/>
            <a:r>
              <a:rPr lang="ru-RU" sz="3200" dirty="0">
                <a:latin typeface="Times New Roman" panose="02020603050405020304" pitchFamily="18" charset="0"/>
                <a:cs typeface="Times New Roman" panose="02020603050405020304" pitchFamily="18" charset="0"/>
              </a:rPr>
              <a:t>Озеро </a:t>
            </a:r>
            <a:r>
              <a:rPr lang="ru-RU" sz="3200" dirty="0" err="1">
                <a:latin typeface="Times New Roman" panose="02020603050405020304" pitchFamily="18" charset="0"/>
                <a:cs typeface="Times New Roman" panose="02020603050405020304" pitchFamily="18" charset="0"/>
              </a:rPr>
              <a:t>Сасык</a:t>
            </a:r>
            <a:r>
              <a:rPr lang="ru-RU" sz="3200" dirty="0">
                <a:latin typeface="Times New Roman" panose="02020603050405020304" pitchFamily="18" charset="0"/>
                <a:cs typeface="Times New Roman" panose="02020603050405020304" pitchFamily="18" charset="0"/>
              </a:rPr>
              <a:t>-Сиваш – уникальная экологическая система</a:t>
            </a:r>
          </a:p>
        </p:txBody>
      </p:sp>
      <p:sp>
        <p:nvSpPr>
          <p:cNvPr id="3" name="Объект 2">
            <a:extLst>
              <a:ext uri="{FF2B5EF4-FFF2-40B4-BE49-F238E27FC236}">
                <a16:creationId xmlns:a16="http://schemas.microsoft.com/office/drawing/2014/main" id="{21729D73-6D1A-4D57-9645-630987FAF432}"/>
              </a:ext>
            </a:extLst>
          </p:cNvPr>
          <p:cNvSpPr>
            <a:spLocks noGrp="1"/>
          </p:cNvSpPr>
          <p:nvPr>
            <p:ph idx="1"/>
          </p:nvPr>
        </p:nvSpPr>
        <p:spPr>
          <a:xfrm>
            <a:off x="677334" y="2160589"/>
            <a:ext cx="8596668" cy="4253463"/>
          </a:xfrm>
        </p:spPr>
        <p:txBody>
          <a:bodyPr>
            <a:normAutofit fontScale="92500" lnSpcReduction="10000"/>
          </a:bodyPr>
          <a:lstStyle/>
          <a:p>
            <a:pPr marL="0" indent="0" algn="ctr">
              <a:buNone/>
            </a:pPr>
            <a:r>
              <a:rPr lang="ru-RU" sz="28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Экосистема - это место, где растения, животные и другие организмы в сочетании с окружающим их ландшафтом объединены в единую «паутину» жизни. </a:t>
            </a:r>
          </a:p>
          <a:p>
            <a:pPr marL="0" indent="0" algn="ctr">
              <a:buNone/>
            </a:pPr>
            <a:r>
              <a:rPr lang="ru-RU" sz="28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Экосистемы имеют решающее значение для человеческого общества, обеспечивая людей воздухом, водой, едой, строительными материалами и множеством других предметов первой необходимости. </a:t>
            </a:r>
          </a:p>
          <a:p>
            <a:pPr marL="0" indent="0" algn="ctr">
              <a:buNone/>
            </a:pPr>
            <a:r>
              <a:rPr lang="ru-RU" sz="28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Они создают условия для жизни на планете, поддерживая благоприятный климат и сохраняя биоразнообразие окружающей среды.</a:t>
            </a:r>
            <a:endParaRPr lang="ru-RU" sz="28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ru-RU" dirty="0"/>
          </a:p>
        </p:txBody>
      </p:sp>
    </p:spTree>
    <p:extLst>
      <p:ext uri="{BB962C8B-B14F-4D97-AF65-F5344CB8AC3E}">
        <p14:creationId xmlns:p14="http://schemas.microsoft.com/office/powerpoint/2010/main" val="23138847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5D422A-4372-4A0D-BD82-4178828CE4AB}"/>
              </a:ext>
            </a:extLst>
          </p:cNvPr>
          <p:cNvSpPr>
            <a:spLocks noGrp="1"/>
          </p:cNvSpPr>
          <p:nvPr>
            <p:ph type="title"/>
          </p:nvPr>
        </p:nvSpPr>
        <p:spPr>
          <a:xfrm>
            <a:off x="677334" y="609600"/>
            <a:ext cx="8596668" cy="2643266"/>
          </a:xfrm>
        </p:spPr>
        <p:txBody>
          <a:bodyPr>
            <a:noAutofit/>
          </a:bodyPr>
          <a:lstStyle/>
          <a:p>
            <a:r>
              <a:rPr lang="ru-RU" sz="2400" dirty="0">
                <a:solidFill>
                  <a:schemeClr val="accent2"/>
                </a:solidFill>
                <a:latin typeface="Times New Roman" panose="02020603050405020304" pitchFamily="18" charset="0"/>
                <a:cs typeface="Times New Roman" panose="02020603050405020304" pitchFamily="18" charset="0"/>
              </a:rPr>
              <a:t>Озеро </a:t>
            </a:r>
            <a:r>
              <a:rPr lang="ru-RU" sz="2400" dirty="0" err="1">
                <a:solidFill>
                  <a:schemeClr val="accent2"/>
                </a:solidFill>
                <a:latin typeface="Times New Roman" panose="02020603050405020304" pitchFamily="18" charset="0"/>
                <a:cs typeface="Times New Roman" panose="02020603050405020304" pitchFamily="18" charset="0"/>
              </a:rPr>
              <a:t>Сасык</a:t>
            </a:r>
            <a:r>
              <a:rPr lang="ru-RU" sz="2400" dirty="0">
                <a:solidFill>
                  <a:schemeClr val="accent2"/>
                </a:solidFill>
                <a:latin typeface="Times New Roman" panose="02020603050405020304" pitchFamily="18" charset="0"/>
                <a:cs typeface="Times New Roman" panose="02020603050405020304" pitchFamily="18" charset="0"/>
              </a:rPr>
              <a:t>-Сиваш – уникальная экологическая система </a:t>
            </a:r>
            <a:r>
              <a:rPr lang="ru-RU" sz="24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комплексного ландшафтного заказника регионального значения «</a:t>
            </a:r>
            <a:r>
              <a:rPr lang="ru-RU" sz="2400" dirty="0" err="1">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Сасыкский</a:t>
            </a:r>
            <a:r>
              <a:rPr lang="ru-RU" sz="24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 Оно  находится немного восточнее Евпатории, </a:t>
            </a:r>
            <a:r>
              <a:rPr lang="ru-RU" sz="24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и </a:t>
            </a:r>
            <a:r>
              <a:rPr lang="ru-RU" sz="24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считается самым большим на полуострове, </a:t>
            </a:r>
            <a:r>
              <a:rPr lang="ru-RU" sz="2400" dirty="0">
                <a:solidFill>
                  <a:schemeClr val="accent2"/>
                </a:solidFill>
                <a:effectLst/>
                <a:latin typeface="Times New Roman" panose="02020603050405020304" pitchFamily="18" charset="0"/>
                <a:ea typeface="Times New Roman" panose="02020603050405020304" pitchFamily="18" charset="0"/>
                <a:cs typeface="Times New Roman" panose="02020603050405020304" pitchFamily="18" charset="0"/>
              </a:rPr>
              <a:t>длина озера около 14 километров, ширина варьируется от 5 до 9 км. Общая площадь озера — 75 кв. км, но в жаркое время года из-за активного испарения водоем уменьшается в размерах</a:t>
            </a:r>
            <a:br>
              <a:rPr lang="ru-RU" sz="2000" dirty="0">
                <a:solidFill>
                  <a:schemeClr val="accent2"/>
                </a:solidFill>
              </a:rPr>
            </a:br>
            <a:br>
              <a:rPr lang="ru-RU" sz="28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br>
            <a:br>
              <a:rPr lang="ru-RU" sz="28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br>
            <a:br>
              <a:rPr lang="ru-RU" sz="28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br>
            <a:br>
              <a:rPr lang="ru-RU" sz="28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br>
            <a:br>
              <a:rPr lang="ru-RU" sz="28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br>
            <a:br>
              <a:rPr lang="ru-RU" sz="28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br>
            <a:endParaRPr lang="ru-RU" sz="2800" dirty="0">
              <a:solidFill>
                <a:schemeClr val="accent2"/>
              </a:solidFill>
              <a:latin typeface="Times New Roman" panose="02020603050405020304" pitchFamily="18" charset="0"/>
              <a:cs typeface="Times New Roman" panose="02020603050405020304" pitchFamily="18" charset="0"/>
            </a:endParaRPr>
          </a:p>
        </p:txBody>
      </p:sp>
      <p:pic>
        <p:nvPicPr>
          <p:cNvPr id="4" name="Picture 2">
            <a:extLst>
              <a:ext uri="{FF2B5EF4-FFF2-40B4-BE49-F238E27FC236}">
                <a16:creationId xmlns:a16="http://schemas.microsoft.com/office/drawing/2014/main" id="{337CB315-7449-4EC8-A8AB-A11D0D1C73A9}"/>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677334" y="3252866"/>
            <a:ext cx="8596667" cy="32528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56213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65D422A-4372-4A0D-BD82-4178828CE4AB}"/>
              </a:ext>
            </a:extLst>
          </p:cNvPr>
          <p:cNvSpPr>
            <a:spLocks noGrp="1"/>
          </p:cNvSpPr>
          <p:nvPr>
            <p:ph type="title"/>
          </p:nvPr>
        </p:nvSpPr>
        <p:spPr>
          <a:xfrm>
            <a:off x="677334" y="609600"/>
            <a:ext cx="8596668" cy="1174230"/>
          </a:xfrm>
        </p:spPr>
        <p:txBody>
          <a:bodyPr>
            <a:normAutofit/>
          </a:bodyPr>
          <a:lstStyle/>
          <a:p>
            <a:pPr algn="ctr"/>
            <a:r>
              <a:rPr lang="ru-RU" sz="3200" dirty="0">
                <a:latin typeface="Times New Roman" panose="02020603050405020304" pitchFamily="18" charset="0"/>
                <a:cs typeface="Times New Roman" panose="02020603050405020304" pitchFamily="18" charset="0"/>
              </a:rPr>
              <a:t>Озеро </a:t>
            </a:r>
            <a:r>
              <a:rPr lang="ru-RU" sz="3200" dirty="0" err="1">
                <a:latin typeface="Times New Roman" panose="02020603050405020304" pitchFamily="18" charset="0"/>
                <a:cs typeface="Times New Roman" panose="02020603050405020304" pitchFamily="18" charset="0"/>
              </a:rPr>
              <a:t>Сасык</a:t>
            </a:r>
            <a:r>
              <a:rPr lang="ru-RU" sz="3200" dirty="0">
                <a:latin typeface="Times New Roman" panose="02020603050405020304" pitchFamily="18" charset="0"/>
                <a:cs typeface="Times New Roman" panose="02020603050405020304" pitchFamily="18" charset="0"/>
              </a:rPr>
              <a:t>-Сиваш – уникальная экологическая система</a:t>
            </a:r>
          </a:p>
        </p:txBody>
      </p:sp>
      <p:sp>
        <p:nvSpPr>
          <p:cNvPr id="3" name="Объект 2">
            <a:extLst>
              <a:ext uri="{FF2B5EF4-FFF2-40B4-BE49-F238E27FC236}">
                <a16:creationId xmlns:a16="http://schemas.microsoft.com/office/drawing/2014/main" id="{21729D73-6D1A-4D57-9645-630987FAF432}"/>
              </a:ext>
            </a:extLst>
          </p:cNvPr>
          <p:cNvSpPr>
            <a:spLocks noGrp="1"/>
          </p:cNvSpPr>
          <p:nvPr>
            <p:ph idx="1"/>
          </p:nvPr>
        </p:nvSpPr>
        <p:spPr>
          <a:xfrm>
            <a:off x="677334" y="1888761"/>
            <a:ext cx="8596668" cy="4525291"/>
          </a:xfrm>
        </p:spPr>
        <p:txBody>
          <a:bodyPr>
            <a:normAutofit/>
          </a:bodyPr>
          <a:lstStyle/>
          <a:p>
            <a:pPr algn="just">
              <a:lnSpc>
                <a:spcPct val="107000"/>
              </a:lnSpc>
              <a:spcBef>
                <a:spcPts val="1000"/>
              </a:spcBef>
              <a:spcAft>
                <a:spcPts val="0"/>
              </a:spcAft>
            </a:pPr>
            <a:r>
              <a:rPr lang="ru-RU" sz="2400" kern="12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Озеро </a:t>
            </a:r>
            <a:r>
              <a:rPr lang="ru-RU" sz="2400" kern="1200" dirty="0" err="1">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Сасык</a:t>
            </a:r>
            <a:r>
              <a:rPr lang="ru-RU" sz="2400" kern="12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-Сиваш и примыкающие к нему участки суши являются уникальным объектом на западном побережье Крыма. Ценность природной достопримечательности заключается в высокой степени концентрации биоценотических отношений комплексов, слагающих фауну беспозвоночных и позвоночных. </a:t>
            </a:r>
            <a:endParaRPr lang="ru-RU" sz="24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07000"/>
              </a:lnSpc>
              <a:spcBef>
                <a:spcPts val="1000"/>
              </a:spcBef>
              <a:spcAft>
                <a:spcPts val="0"/>
              </a:spcAft>
            </a:pPr>
            <a:r>
              <a:rPr lang="ru-RU" sz="2400" kern="12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Флора представлена около 200 видами сосудистых растений, отмечено произрастание 11 редких и эндемичных видов. В пределах территории </a:t>
            </a:r>
            <a:r>
              <a:rPr lang="ru-RU" sz="24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этой экологической системы</a:t>
            </a:r>
            <a:r>
              <a:rPr lang="ru-RU" sz="2400" kern="12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 обитают 206 видов птиц, из них 25 занесены в Красную книгу.</a:t>
            </a:r>
            <a:endParaRPr lang="ru-RU" sz="24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ru-RU" dirty="0"/>
          </a:p>
        </p:txBody>
      </p:sp>
    </p:spTree>
    <p:extLst>
      <p:ext uri="{BB962C8B-B14F-4D97-AF65-F5344CB8AC3E}">
        <p14:creationId xmlns:p14="http://schemas.microsoft.com/office/powerpoint/2010/main" val="34687500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4FE904E9-E725-47CE-98E4-9D2DE936DF54}"/>
              </a:ext>
            </a:extLst>
          </p:cNvPr>
          <p:cNvSpPr>
            <a:spLocks noGrp="1"/>
          </p:cNvSpPr>
          <p:nvPr>
            <p:ph type="title"/>
          </p:nvPr>
        </p:nvSpPr>
        <p:spPr>
          <a:xfrm>
            <a:off x="659567" y="224850"/>
            <a:ext cx="8614435" cy="1948723"/>
          </a:xfrm>
        </p:spPr>
        <p:txBody>
          <a:bodyPr>
            <a:normAutofit fontScale="90000"/>
          </a:bodyPr>
          <a:lstStyle/>
          <a:p>
            <a:pPr algn="just"/>
            <a:r>
              <a:rPr lang="ru-RU" sz="2700" dirty="0">
                <a:solidFill>
                  <a:schemeClr val="accent2"/>
                </a:solidFill>
                <a:latin typeface="Times New Roman" panose="02020603050405020304" pitchFamily="18" charset="0"/>
                <a:cs typeface="Times New Roman" panose="02020603050405020304" pitchFamily="18" charset="0"/>
              </a:rPr>
              <a:t>«Караимская» дамба (народное название) - рукотворное гидротехническое сооружение, построенное с целью отделить зеркала </a:t>
            </a:r>
            <a:r>
              <a:rPr lang="ru-RU" sz="2700" dirty="0" err="1">
                <a:solidFill>
                  <a:schemeClr val="accent2"/>
                </a:solidFill>
                <a:latin typeface="Times New Roman" panose="02020603050405020304" pitchFamily="18" charset="0"/>
                <a:cs typeface="Times New Roman" panose="02020603050405020304" pitchFamily="18" charset="0"/>
              </a:rPr>
              <a:t>соледобычи</a:t>
            </a:r>
            <a:r>
              <a:rPr lang="ru-RU" sz="2700" dirty="0">
                <a:solidFill>
                  <a:schemeClr val="accent2"/>
                </a:solidFill>
                <a:latin typeface="Times New Roman" panose="02020603050405020304" pitchFamily="18" charset="0"/>
                <a:cs typeface="Times New Roman" panose="02020603050405020304" pitchFamily="18" charset="0"/>
              </a:rPr>
              <a:t> от пресной части озера. На стыке этих зон установлен специальный коллектор, предотвращающий попадание дождевых вод в южную (соленую) часть озера. </a:t>
            </a:r>
            <a:br>
              <a:rPr lang="ru-RU" sz="3600" dirty="0">
                <a:solidFill>
                  <a:schemeClr val="accent2"/>
                </a:solidFill>
                <a:latin typeface="Times New Roman" panose="02020603050405020304" pitchFamily="18" charset="0"/>
                <a:cs typeface="Times New Roman" panose="02020603050405020304" pitchFamily="18" charset="0"/>
              </a:rPr>
            </a:br>
            <a:br>
              <a:rPr lang="ru-RU" dirty="0">
                <a:latin typeface="Times New Roman" panose="02020603050405020304" pitchFamily="18" charset="0"/>
                <a:cs typeface="Times New Roman" panose="02020603050405020304" pitchFamily="18" charset="0"/>
              </a:rPr>
            </a:br>
            <a:endParaRPr lang="ru-RU" dirty="0"/>
          </a:p>
        </p:txBody>
      </p:sp>
      <p:pic>
        <p:nvPicPr>
          <p:cNvPr id="4" name="Объект 3">
            <a:extLst>
              <a:ext uri="{FF2B5EF4-FFF2-40B4-BE49-F238E27FC236}">
                <a16:creationId xmlns:a16="http://schemas.microsoft.com/office/drawing/2014/main" id="{7F30AA98-B334-4DB2-AFAF-01194046445A}"/>
              </a:ext>
            </a:extLst>
          </p:cNvPr>
          <p:cNvPicPr>
            <a:picLocks noGrp="1"/>
          </p:cNvPicPr>
          <p:nvPr>
            <p:ph idx="1"/>
          </p:nvPr>
        </p:nvPicPr>
        <p:blipFill>
          <a:blip r:embed="rId2" cstate="print">
            <a:extLst>
              <a:ext uri="{28A0092B-C50C-407E-A947-70E740481C1C}">
                <a14:useLocalDpi xmlns:a14="http://schemas.microsoft.com/office/drawing/2010/main" val="0"/>
              </a:ext>
            </a:extLst>
          </a:blip>
          <a:srcRect t="10245" b="10245"/>
          <a:stretch>
            <a:fillRect/>
          </a:stretch>
        </p:blipFill>
        <p:spPr bwMode="auto">
          <a:xfrm>
            <a:off x="659567" y="2173573"/>
            <a:ext cx="8754256" cy="4182258"/>
          </a:xfrm>
          <a:prstGeom prst="rect">
            <a:avLst/>
          </a:prstGeom>
          <a:noFill/>
          <a:ln>
            <a:noFill/>
          </a:ln>
        </p:spPr>
      </p:pic>
    </p:spTree>
    <p:extLst>
      <p:ext uri="{BB962C8B-B14F-4D97-AF65-F5344CB8AC3E}">
        <p14:creationId xmlns:p14="http://schemas.microsoft.com/office/powerpoint/2010/main" val="30990971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C34435-E650-4322-A559-00C8AD3AFD1D}"/>
              </a:ext>
            </a:extLst>
          </p:cNvPr>
          <p:cNvSpPr>
            <a:spLocks noGrp="1"/>
          </p:cNvSpPr>
          <p:nvPr>
            <p:ph type="title"/>
          </p:nvPr>
        </p:nvSpPr>
        <p:spPr>
          <a:xfrm>
            <a:off x="677334" y="609600"/>
            <a:ext cx="8596668" cy="689114"/>
          </a:xfrm>
        </p:spPr>
        <p:txBody>
          <a:bodyPr>
            <a:normAutofit/>
          </a:bodyPr>
          <a:lstStyle/>
          <a:p>
            <a:pPr algn="ctr"/>
            <a:r>
              <a:rPr lang="ru-RU" dirty="0"/>
              <a:t>«</a:t>
            </a:r>
            <a:r>
              <a:rPr lang="ru-RU" dirty="0">
                <a:latin typeface="Times New Roman" panose="02020603050405020304" pitchFamily="18" charset="0"/>
                <a:cs typeface="Times New Roman" panose="02020603050405020304" pitchFamily="18" charset="0"/>
              </a:rPr>
              <a:t>Караимская» дамба</a:t>
            </a:r>
          </a:p>
        </p:txBody>
      </p:sp>
      <p:sp>
        <p:nvSpPr>
          <p:cNvPr id="3" name="Объект 2">
            <a:extLst>
              <a:ext uri="{FF2B5EF4-FFF2-40B4-BE49-F238E27FC236}">
                <a16:creationId xmlns:a16="http://schemas.microsoft.com/office/drawing/2014/main" id="{0A4CB0FC-56B2-4174-98CC-2AEA0CF92483}"/>
              </a:ext>
            </a:extLst>
          </p:cNvPr>
          <p:cNvSpPr>
            <a:spLocks noGrp="1"/>
          </p:cNvSpPr>
          <p:nvPr>
            <p:ph idx="1"/>
          </p:nvPr>
        </p:nvSpPr>
        <p:spPr>
          <a:xfrm>
            <a:off x="677334" y="1298714"/>
            <a:ext cx="8596668" cy="4742648"/>
          </a:xfrm>
        </p:spPr>
        <p:txBody>
          <a:bodyPr/>
          <a:lstStyle/>
          <a:p>
            <a:pPr marL="0" indent="0">
              <a:buNone/>
            </a:pPr>
            <a:r>
              <a:rPr lang="ru-RU" sz="28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Дамба</a:t>
            </a:r>
            <a:r>
              <a:rPr lang="ru-RU" sz="28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 требует постоянного контроля, поскольку подвержена ветровой эрозии. С обоих сторон ее подмывает вода. Протяженность дамбы – 9,2 километра. Северная пресноводная часть озера постоянно наполняется водой - талой, дождевой и из подземных источников-фонтанов, которые называются грифонами. В среднем, уровень воды в </a:t>
            </a:r>
            <a:r>
              <a:rPr lang="ru-RU" sz="2800" dirty="0">
                <a:solidFill>
                  <a:schemeClr val="accent2"/>
                </a:solidFill>
                <a:latin typeface="Times New Roman" panose="02020603050405020304" pitchFamily="18" charset="0"/>
                <a:ea typeface="Calibri" panose="020F0502020204030204" pitchFamily="34" charset="0"/>
                <a:cs typeface="Times New Roman" panose="02020603050405020304" pitchFamily="18" charset="0"/>
              </a:rPr>
              <a:t>пресноводной части озера </a:t>
            </a:r>
            <a:r>
              <a:rPr lang="ru-RU" sz="2800" dirty="0">
                <a:solidFill>
                  <a:schemeClr val="accent2"/>
                </a:solidFill>
                <a:effectLst/>
                <a:latin typeface="Times New Roman" panose="02020603050405020304" pitchFamily="18" charset="0"/>
                <a:ea typeface="Calibri" panose="020F0502020204030204" pitchFamily="34" charset="0"/>
                <a:cs typeface="Times New Roman" panose="02020603050405020304" pitchFamily="18" charset="0"/>
              </a:rPr>
              <a:t>выше, чем в соленой на 1,2 метра. Из-за сильных ветров и движения воды в дамбе постоянно появляются промоины. </a:t>
            </a:r>
          </a:p>
          <a:p>
            <a:endParaRPr lang="ru-RU" dirty="0"/>
          </a:p>
        </p:txBody>
      </p:sp>
    </p:spTree>
    <p:extLst>
      <p:ext uri="{BB962C8B-B14F-4D97-AF65-F5344CB8AC3E}">
        <p14:creationId xmlns:p14="http://schemas.microsoft.com/office/powerpoint/2010/main" val="1042114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7C34435-E650-4322-A559-00C8AD3AFD1D}"/>
              </a:ext>
            </a:extLst>
          </p:cNvPr>
          <p:cNvSpPr>
            <a:spLocks noGrp="1"/>
          </p:cNvSpPr>
          <p:nvPr>
            <p:ph type="title"/>
          </p:nvPr>
        </p:nvSpPr>
        <p:spPr>
          <a:xfrm>
            <a:off x="677334" y="609600"/>
            <a:ext cx="8596668" cy="689114"/>
          </a:xfrm>
        </p:spPr>
        <p:txBody>
          <a:bodyPr>
            <a:normAutofit/>
          </a:bodyPr>
          <a:lstStyle/>
          <a:p>
            <a:pPr algn="ctr"/>
            <a:r>
              <a:rPr lang="ru-RU" dirty="0">
                <a:latin typeface="Times New Roman" panose="02020603050405020304" pitchFamily="18" charset="0"/>
                <a:cs typeface="Times New Roman" panose="02020603050405020304" pitchFamily="18" charset="0"/>
              </a:rPr>
              <a:t>Северная (пресная) часть озера</a:t>
            </a:r>
          </a:p>
        </p:txBody>
      </p:sp>
      <p:sp>
        <p:nvSpPr>
          <p:cNvPr id="3" name="Объект 2">
            <a:extLst>
              <a:ext uri="{FF2B5EF4-FFF2-40B4-BE49-F238E27FC236}">
                <a16:creationId xmlns:a16="http://schemas.microsoft.com/office/drawing/2014/main" id="{0A4CB0FC-56B2-4174-98CC-2AEA0CF92483}"/>
              </a:ext>
            </a:extLst>
          </p:cNvPr>
          <p:cNvSpPr>
            <a:spLocks noGrp="1"/>
          </p:cNvSpPr>
          <p:nvPr>
            <p:ph idx="1"/>
          </p:nvPr>
        </p:nvSpPr>
        <p:spPr>
          <a:xfrm>
            <a:off x="677334" y="1298714"/>
            <a:ext cx="8596668" cy="4742648"/>
          </a:xfrm>
        </p:spPr>
        <p:txBody>
          <a:bodyPr>
            <a:normAutofit fontScale="92500"/>
          </a:bodyPr>
          <a:lstStyle/>
          <a:p>
            <a:pPr marL="0" indent="0" algn="just">
              <a:buNone/>
            </a:pPr>
            <a:r>
              <a:rPr lang="ru-RU" sz="28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Северная часть озера </a:t>
            </a:r>
            <a:r>
              <a:rPr lang="ru-RU" sz="2800" dirty="0" err="1">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Сасык</a:t>
            </a:r>
            <a:r>
              <a:rPr lang="ru-RU" sz="28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-Сиваш отличается от южной более низкой соленостью и обилием растительности. </a:t>
            </a:r>
          </a:p>
          <a:p>
            <a:pPr marL="0" indent="0" algn="just">
              <a:buNone/>
            </a:pPr>
            <a:r>
              <a:rPr lang="ru-RU" sz="28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Тут обосновались лебеди — ранее они прилетали сюда только на зимовку, а теперь живут круглый год.</a:t>
            </a:r>
          </a:p>
          <a:p>
            <a:pPr marL="0" indent="0" algn="just">
              <a:buNone/>
            </a:pPr>
            <a:r>
              <a:rPr lang="ru-RU" sz="28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 Эту часть озера часто называют Лебединым озером. </a:t>
            </a:r>
          </a:p>
          <a:p>
            <a:pPr marL="0" indent="0" algn="just">
              <a:buNone/>
            </a:pPr>
            <a:r>
              <a:rPr lang="ru-RU" sz="28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Белоснежные птицы не боятся людей, охотно принимают корм, которым их угощают туристы и местные жители </a:t>
            </a:r>
          </a:p>
          <a:p>
            <a:pPr marL="0" indent="0" algn="just">
              <a:buNone/>
            </a:pPr>
            <a:r>
              <a:rPr lang="ru-RU" sz="2800" dirty="0">
                <a:solidFill>
                  <a:schemeClr val="accent2"/>
                </a:solidFill>
                <a:latin typeface="Times New Roman" panose="02020603050405020304" pitchFamily="18" charset="0"/>
                <a:ea typeface="Times New Roman" panose="02020603050405020304" pitchFamily="18" charset="0"/>
                <a:cs typeface="Times New Roman" panose="02020603050405020304" pitchFamily="18" charset="0"/>
              </a:rPr>
              <a:t>Вместе с лебедями здесь гнездятся кряквы, бакланы, нырки. Это место очень популярно среди туристов, желающих увидеть птиц в естественной среде.</a:t>
            </a:r>
          </a:p>
          <a:p>
            <a:endParaRPr lang="ru-RU" dirty="0"/>
          </a:p>
        </p:txBody>
      </p:sp>
    </p:spTree>
    <p:extLst>
      <p:ext uri="{BB962C8B-B14F-4D97-AF65-F5344CB8AC3E}">
        <p14:creationId xmlns:p14="http://schemas.microsoft.com/office/powerpoint/2010/main" val="3556011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F2BEDD-A848-4EE8-B95A-9674A7C1F3B1}"/>
              </a:ext>
            </a:extLst>
          </p:cNvPr>
          <p:cNvSpPr>
            <a:spLocks noGrp="1"/>
          </p:cNvSpPr>
          <p:nvPr>
            <p:ph type="title"/>
          </p:nvPr>
        </p:nvSpPr>
        <p:spPr>
          <a:xfrm>
            <a:off x="677334" y="0"/>
            <a:ext cx="8596668" cy="1497496"/>
          </a:xfrm>
        </p:spPr>
        <p:txBody>
          <a:bodyPr>
            <a:noAutofit/>
          </a:bodyPr>
          <a:lstStyle/>
          <a:p>
            <a:pPr algn="ctr"/>
            <a:r>
              <a:rPr lang="ru-RU" dirty="0">
                <a:latin typeface="Times New Roman" panose="02020603050405020304" pitchFamily="18" charset="0"/>
                <a:cs typeface="Times New Roman" panose="02020603050405020304" pitchFamily="18" charset="0"/>
              </a:rPr>
              <a:t>Северная часть озера </a:t>
            </a:r>
            <a:r>
              <a:rPr lang="ru-RU" dirty="0" err="1">
                <a:latin typeface="Times New Roman" panose="02020603050405020304" pitchFamily="18" charset="0"/>
                <a:cs typeface="Times New Roman" panose="02020603050405020304" pitchFamily="18" charset="0"/>
              </a:rPr>
              <a:t>Сасык</a:t>
            </a:r>
            <a:r>
              <a:rPr lang="ru-RU" dirty="0">
                <a:latin typeface="Times New Roman" panose="02020603050405020304" pitchFamily="18" charset="0"/>
                <a:cs typeface="Times New Roman" panose="02020603050405020304" pitchFamily="18" charset="0"/>
              </a:rPr>
              <a:t>-Сиваш – </a:t>
            </a:r>
            <a:br>
              <a:rPr lang="ru-RU" dirty="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Лебединое озеро</a:t>
            </a:r>
            <a:br>
              <a:rPr lang="ru-RU" dirty="0">
                <a:latin typeface="Times New Roman" panose="02020603050405020304" pitchFamily="18" charset="0"/>
                <a:cs typeface="Times New Roman" panose="02020603050405020304" pitchFamily="18" charset="0"/>
              </a:rPr>
            </a:br>
            <a:br>
              <a:rPr lang="ru-RU" dirty="0">
                <a:latin typeface="Times New Roman" panose="02020603050405020304" pitchFamily="18" charset="0"/>
                <a:ea typeface="Times New Roman" panose="02020603050405020304" pitchFamily="18" charset="0"/>
                <a:cs typeface="Times New Roman" panose="02020603050405020304" pitchFamily="18" charset="0"/>
              </a:rPr>
            </a:br>
            <a:br>
              <a:rPr lang="ru-RU" sz="4000" dirty="0">
                <a:latin typeface="Times New Roman" panose="02020603050405020304" pitchFamily="18" charset="0"/>
                <a:cs typeface="Times New Roman" panose="02020603050405020304" pitchFamily="18" charset="0"/>
              </a:rPr>
            </a:br>
            <a:br>
              <a:rPr lang="ru-RU" sz="4000"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ru-RU" sz="4000" dirty="0">
              <a:latin typeface="Times New Roman" panose="02020603050405020304" pitchFamily="18" charset="0"/>
              <a:cs typeface="Times New Roman" panose="02020603050405020304" pitchFamily="18" charset="0"/>
            </a:endParaRPr>
          </a:p>
        </p:txBody>
      </p:sp>
      <p:pic>
        <p:nvPicPr>
          <p:cNvPr id="4" name="Рисунок 3" descr="Лебединое озеро">
            <a:extLst>
              <a:ext uri="{FF2B5EF4-FFF2-40B4-BE49-F238E27FC236}">
                <a16:creationId xmlns:a16="http://schemas.microsoft.com/office/drawing/2014/main" id="{03D02C24-0EA9-4910-8151-DFEFBEE2A23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72757" y="1497496"/>
            <a:ext cx="9053563" cy="5046980"/>
          </a:xfrm>
          <a:prstGeom prst="rect">
            <a:avLst/>
          </a:prstGeom>
          <a:noFill/>
          <a:ln>
            <a:noFill/>
          </a:ln>
        </p:spPr>
      </p:pic>
    </p:spTree>
    <p:extLst>
      <p:ext uri="{BB962C8B-B14F-4D97-AF65-F5344CB8AC3E}">
        <p14:creationId xmlns:p14="http://schemas.microsoft.com/office/powerpoint/2010/main" val="1987559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CCF2BEDD-A848-4EE8-B95A-9674A7C1F3B1}"/>
              </a:ext>
            </a:extLst>
          </p:cNvPr>
          <p:cNvSpPr>
            <a:spLocks noGrp="1"/>
          </p:cNvSpPr>
          <p:nvPr>
            <p:ph type="title"/>
          </p:nvPr>
        </p:nvSpPr>
        <p:spPr>
          <a:xfrm>
            <a:off x="677334" y="374755"/>
            <a:ext cx="8596668" cy="1169232"/>
          </a:xfrm>
        </p:spPr>
        <p:txBody>
          <a:bodyPr>
            <a:noAutofit/>
          </a:bodyPr>
          <a:lstStyle/>
          <a:p>
            <a:pPr algn="ctr"/>
            <a:r>
              <a:rPr lang="ru-RU" sz="3200" dirty="0">
                <a:latin typeface="Times New Roman" panose="02020603050405020304" pitchFamily="18" charset="0"/>
                <a:cs typeface="Times New Roman" panose="02020603050405020304" pitchFamily="18" charset="0"/>
              </a:rPr>
              <a:t>Соленая (южная) часть озера</a:t>
            </a:r>
            <a:br>
              <a:rPr lang="ru-RU" sz="3200" dirty="0">
                <a:latin typeface="Times New Roman" panose="02020603050405020304" pitchFamily="18" charset="0"/>
                <a:cs typeface="Times New Roman" panose="02020603050405020304" pitchFamily="18" charset="0"/>
              </a:rPr>
            </a:br>
            <a:r>
              <a:rPr lang="ru-RU" sz="3200" dirty="0" err="1">
                <a:latin typeface="Times New Roman" panose="02020603050405020304" pitchFamily="18" charset="0"/>
                <a:cs typeface="Times New Roman" panose="02020603050405020304" pitchFamily="18" charset="0"/>
              </a:rPr>
              <a:t>Сасык</a:t>
            </a:r>
            <a:r>
              <a:rPr lang="ru-RU" sz="3200" dirty="0">
                <a:latin typeface="Times New Roman" panose="02020603050405020304" pitchFamily="18" charset="0"/>
                <a:cs typeface="Times New Roman" panose="02020603050405020304" pitchFamily="18" charset="0"/>
              </a:rPr>
              <a:t>-Сиваш - так выращивают морскую соль.</a:t>
            </a:r>
            <a:br>
              <a:rPr lang="ru-RU" sz="3200" dirty="0">
                <a:latin typeface="Times New Roman" panose="02020603050405020304" pitchFamily="18" charset="0"/>
                <a:cs typeface="Times New Roman" panose="02020603050405020304" pitchFamily="18" charset="0"/>
              </a:rPr>
            </a:br>
            <a:br>
              <a:rPr lang="ru-RU" dirty="0">
                <a:effectLst/>
                <a:latin typeface="Times New Roman" panose="02020603050405020304" pitchFamily="18" charset="0"/>
                <a:ea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pic>
        <p:nvPicPr>
          <p:cNvPr id="5" name="Рисунок 4" descr="Picture background">
            <a:extLst>
              <a:ext uri="{FF2B5EF4-FFF2-40B4-BE49-F238E27FC236}">
                <a16:creationId xmlns:a16="http://schemas.microsoft.com/office/drawing/2014/main" id="{819D2418-D4E0-452F-B083-D4053961E23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62709" y="1879848"/>
            <a:ext cx="8503504" cy="4812354"/>
          </a:xfrm>
          <a:prstGeom prst="rect">
            <a:avLst/>
          </a:prstGeom>
          <a:noFill/>
          <a:ln>
            <a:noFill/>
          </a:ln>
        </p:spPr>
      </p:pic>
    </p:spTree>
    <p:extLst>
      <p:ext uri="{BB962C8B-B14F-4D97-AF65-F5344CB8AC3E}">
        <p14:creationId xmlns:p14="http://schemas.microsoft.com/office/powerpoint/2010/main" val="3182506425"/>
      </p:ext>
    </p:extLst>
  </p:cSld>
  <p:clrMapOvr>
    <a:masterClrMapping/>
  </p:clrMapOvr>
</p:sld>
</file>

<file path=ppt/theme/theme1.xml><?xml version="1.0" encoding="utf-8"?>
<a:theme xmlns:a="http://schemas.openxmlformats.org/drawingml/2006/main" name="Аспект">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907</TotalTime>
  <Words>1102</Words>
  <Application>Microsoft Office PowerPoint</Application>
  <PresentationFormat>Широкоэкранный</PresentationFormat>
  <Paragraphs>61</Paragraphs>
  <Slides>15</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15</vt:i4>
      </vt:variant>
    </vt:vector>
  </HeadingPairs>
  <TitlesOfParts>
    <vt:vector size="22" baseType="lpstr">
      <vt:lpstr>Arial</vt:lpstr>
      <vt:lpstr>Calibri</vt:lpstr>
      <vt:lpstr>Symbol</vt:lpstr>
      <vt:lpstr>Times New Roman</vt:lpstr>
      <vt:lpstr>Trebuchet MS</vt:lpstr>
      <vt:lpstr>Wingdings 3</vt:lpstr>
      <vt:lpstr>Аспект</vt:lpstr>
      <vt:lpstr>Озеро Сасык-Сиваш – жемчужина Крыма</vt:lpstr>
      <vt:lpstr>Озеро Сасык-Сиваш – уникальная экологическая система</vt:lpstr>
      <vt:lpstr>Озеро Сасык-Сиваш – уникальная экологическая система комплексного ландшафтного заказника регионального значения «Сасыкский». Оно  находится немного восточнее Евпатории, и считается самым большим на полуострове, длина озера около 14 километров, ширина варьируется от 5 до 9 км. Общая площадь озера — 75 кв. км, но в жаркое время года из-за активного испарения водоем уменьшается в размерах       </vt:lpstr>
      <vt:lpstr>Озеро Сасык-Сиваш – уникальная экологическая система</vt:lpstr>
      <vt:lpstr>«Караимская» дамба (народное название) - рукотворное гидротехническое сооружение, построенное с целью отделить зеркала соледобычи от пресной части озера. На стыке этих зон установлен специальный коллектор, предотвращающий попадание дождевых вод в южную (соленую) часть озера.   </vt:lpstr>
      <vt:lpstr>«Караимская» дамба</vt:lpstr>
      <vt:lpstr>Северная (пресная) часть озера</vt:lpstr>
      <vt:lpstr>Северная часть озера Сасык-Сиваш –  Лебединое озеро    </vt:lpstr>
      <vt:lpstr>Соленая (южная) часть озера Сасык-Сиваш - так выращивают морскую соль.  </vt:lpstr>
      <vt:lpstr>Соленая (южная) часть озера Сасык-Сиваш. </vt:lpstr>
      <vt:lpstr>Экологические проблемы озера Сасык-Сиваш</vt:lpstr>
      <vt:lpstr>Пути решения экологических проблем озера  Сасык-Сиваш</vt:lpstr>
      <vt:lpstr>Пути решения некоторых экологических проблем озера Сасык-Сиваш силами старшеклассников  школ Евпатории </vt:lpstr>
      <vt:lpstr>Десятилетие восстановления экосистем</vt:lpstr>
      <vt:lpstr>Документ, которым может руководствоваться юный эколог, экологический волонтер</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Сасык-Сиваш – жемчужина Крыма</dc:title>
  <dc:creator>Пользователь</dc:creator>
  <cp:lastModifiedBy>Пользователь</cp:lastModifiedBy>
  <cp:revision>37</cp:revision>
  <dcterms:created xsi:type="dcterms:W3CDTF">2026-01-28T05:45:10Z</dcterms:created>
  <dcterms:modified xsi:type="dcterms:W3CDTF">2026-03-25T05:28:03Z</dcterms:modified>
</cp:coreProperties>
</file>